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Lst>
  <p:sldSz cy="5143500" cx="9144000"/>
  <p:notesSz cx="6858000" cy="9144000"/>
  <p:embeddedFontLst>
    <p:embeddedFont>
      <p:font typeface="Gill Sans"/>
      <p:regular r:id="rId95"/>
      <p:bold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97" roundtripDataSignature="AMtx7mg0odBmDaZ5S4ZGba8qicw6UwiG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GillSans-regular.fntdata"/><Relationship Id="rId94" Type="http://schemas.openxmlformats.org/officeDocument/2006/relationships/slide" Target="slides/slide88.xml"/><Relationship Id="rId97" Type="http://customschemas.google.com/relationships/presentationmetadata" Target="metadata"/><Relationship Id="rId96" Type="http://schemas.openxmlformats.org/officeDocument/2006/relationships/font" Target="fonts/GillSans-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e48a528fe3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g2e48a528fe3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48a528fe3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g2e48a528fe3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e6ca18ef36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g2e6ca18ef36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e48a528fe3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g2e48a528fe3_0_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e48a528fe3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g2e48a528fe3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e6ca18ef36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g2e6ca18ef36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e48a528fe3_0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3" name="Google Shape;283;g2e48a528fe3_0_2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e48a528fe3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g2e48a528fe3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6ca18ef36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g2e6ca18ef36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e5ba9959c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g2e5ba9959c8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e5ba9959c8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g2e5ba9959c8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e48a528fe3_0_2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0" name="Google Shape;320;g2e48a528fe3_0_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e48a528fe3_0_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g2e48a528fe3_0_3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e48a528fe3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g2e48a528fe3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e6ca18ef36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g2e6ca18ef36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e5ba9959c8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g2e5ba9959c8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e48a528fe3_0_3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g2e48a528fe3_0_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e48a528fe3_0_3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g2e48a528fe3_0_3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e48a528fe3_0_5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0" name="Google Shape;390;g2e48a528fe3_0_5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e52742f825_0_4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8" name="Google Shape;398;g2e52742f825_0_4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e48a528fe3_0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6" name="Google Shape;406;g2e48a528fe3_0_3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6ca18ef3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g2e6ca18ef3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e48a528fe3_0_3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6" name="Google Shape;416;g2e48a528fe3_0_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e6ca18ef36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g2e6ca18ef36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e48a528fe3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3" name="Google Shape;433;g2e48a528fe3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e48a528fe3_0_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2" name="Google Shape;442;g2e48a528fe3_0_3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e48a528fe3_0_5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4" name="Google Shape;454;g2e48a528fe3_0_5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e48a528fe3_0_5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2" name="Google Shape;462;g2e48a528fe3_0_5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e48a528fe3_0_3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0" name="Google Shape;470;g2e48a528fe3_0_3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48a528fe3_0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8" name="Google Shape;478;g2e48a528fe3_0_3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e48a528fe3_0_4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9" name="Google Shape;489;g2e48a528fe3_0_4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e48a528fe3_0_3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8" name="Google Shape;498;g2e48a528fe3_0_3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48a528fe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g2e48a528fe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e48a528fe3_0_5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7" name="Google Shape;507;g2e48a528fe3_0_5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e48a528fe3_0_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6" name="Google Shape;516;g2e48a528fe3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e6ca18ef36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4" name="Google Shape;524;g2e6ca18ef36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e48a528fe3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3" name="Google Shape;533;g2e48a528fe3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e48a528fe3_0_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4" name="Google Shape;544;g2e48a528fe3_0_5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e4f61ca06a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3" name="Google Shape;553;g2e4f61ca06a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e48a528fe3_0_5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2" name="Google Shape;562;g2e48a528fe3_0_5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e4f61ca06a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0" name="Google Shape;570;g2e4f61ca06a_0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e48a528fe3_0_6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9" name="Google Shape;579;g2e48a528fe3_0_6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e4f61ca06a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8" name="Google Shape;588;g2e4f61ca06a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e48a528fe3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g2e48a528fe3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e4f61ca06a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8" name="Google Shape;598;g2e4f61ca06a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e4f61ca06a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1" name="Google Shape;611;g2e4f61ca06a_0_1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e4f61ca06a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0" name="Google Shape;620;g2e4f61ca06a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e6ca18ef36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9" name="Google Shape;629;g2e6ca18ef36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e48a528fe3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7" name="Google Shape;637;g2e48a528fe3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e52742f825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7" name="Google Shape;647;g2e52742f825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e52742f825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9" name="Google Shape;659;g2e52742f825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e52742f825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8" name="Google Shape;668;g2e52742f825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e52742f825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7" name="Google Shape;677;g2e52742f825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e52742f825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6" name="Google Shape;686;g2e52742f825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e48a528fe3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g2e48a528fe3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e52742f825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8" name="Google Shape;698;g2e52742f825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e52742f825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7" name="Google Shape;707;g2e52742f825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e52742f825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6" name="Google Shape;716;g2e52742f825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e6ca18ef36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4" name="Google Shape;724;g2e6ca18ef36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e48a528fe3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2" name="Google Shape;732;g2e48a528fe3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e52742f825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1" name="Google Shape;741;g2e52742f825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e52742f825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0" name="Google Shape;750;g2e52742f825_0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e48a528fe3_0_7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9" name="Google Shape;759;g2e48a528fe3_0_7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e48a528fe3_0_6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8" name="Google Shape;768;g2e48a528fe3_0_6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e52742f825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7" name="Google Shape;777;g2e52742f825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e48a528fe3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g2e48a528fe3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e52742f825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6" name="Google Shape;786;g2e52742f825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e52742f825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6" name="Google Shape;796;g2e52742f825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e4f61ca06a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6" name="Google Shape;806;g2e4f61ca06a_0_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e52742f825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4" name="Google Shape;814;g2e52742f825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e6ca18ef36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2" name="Google Shape;822;g2e6ca18ef36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e48a528fe3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0" name="Google Shape;830;g2e48a528fe3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e52742f825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8" name="Google Shape;838;g2e52742f825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e52742f825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6" name="Google Shape;846;g2e52742f825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e52742f825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4" name="Google Shape;854;g2e52742f825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e52742f825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5" name="Google Shape;865;g2e52742f825_0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e48a528fe3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g2e48a528fe3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e52742f825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6" name="Google Shape;876;g2e52742f825_0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e52742f825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6" name="Google Shape;886;g2e52742f825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e75310c421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9" name="Google Shape;899;g2e75310c421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e63bd72d8b_0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7" name="Google Shape;907;g2e63bd72d8b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e52742f825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4" name="Google Shape;914;g2e52742f825_0_1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e75310c421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0" name="Google Shape;920;g2e75310c421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e75310c421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0" name="Google Shape;930;g2e75310c421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e52742f825_0_4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9" name="Google Shape;939;g2e52742f825_0_4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6" name="Google Shape;946;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e48a528fe3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g2e48a528fe3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5" name="Shape 15"/>
        <p:cNvGrpSpPr/>
        <p:nvPr/>
      </p:nvGrpSpPr>
      <p:grpSpPr>
        <a:xfrm>
          <a:off x="0" y="0"/>
          <a:ext cx="0" cy="0"/>
          <a:chOff x="0" y="0"/>
          <a:chExt cx="0" cy="0"/>
        </a:xfrm>
      </p:grpSpPr>
      <p:sp>
        <p:nvSpPr>
          <p:cNvPr id="16" name="Google Shape;16;p7"/>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7"/>
          <p:cNvSpPr txBox="1"/>
          <p:nvPr>
            <p:ph idx="1" type="subTitle"/>
          </p:nvPr>
        </p:nvSpPr>
        <p:spPr>
          <a:xfrm>
            <a:off x="275670" y="5138370"/>
            <a:ext cx="8229300" cy="2576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5" name="Shape 45"/>
        <p:cNvGrpSpPr/>
        <p:nvPr/>
      </p:nvGrpSpPr>
      <p:grpSpPr>
        <a:xfrm>
          <a:off x="0" y="0"/>
          <a:ext cx="0" cy="0"/>
          <a:chOff x="0" y="0"/>
          <a:chExt cx="0" cy="0"/>
        </a:xfrm>
      </p:grpSpPr>
      <p:sp>
        <p:nvSpPr>
          <p:cNvPr id="46" name="Google Shape;46;p18"/>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18"/>
          <p:cNvSpPr txBox="1"/>
          <p:nvPr>
            <p:ph idx="1" type="body"/>
          </p:nvPr>
        </p:nvSpPr>
        <p:spPr>
          <a:xfrm>
            <a:off x="275670" y="5138370"/>
            <a:ext cx="82293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48" name="Google Shape;48;p18"/>
          <p:cNvSpPr txBox="1"/>
          <p:nvPr>
            <p:ph idx="2" type="body"/>
          </p:nvPr>
        </p:nvSpPr>
        <p:spPr>
          <a:xfrm>
            <a:off x="275670" y="6484050"/>
            <a:ext cx="82293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9" name="Shape 49"/>
        <p:cNvGrpSpPr/>
        <p:nvPr/>
      </p:nvGrpSpPr>
      <p:grpSpPr>
        <a:xfrm>
          <a:off x="0" y="0"/>
          <a:ext cx="0" cy="0"/>
          <a:chOff x="0" y="0"/>
          <a:chExt cx="0" cy="0"/>
        </a:xfrm>
      </p:grpSpPr>
      <p:sp>
        <p:nvSpPr>
          <p:cNvPr id="50" name="Google Shape;50;p19"/>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 name="Google Shape;51;p19"/>
          <p:cNvSpPr txBox="1"/>
          <p:nvPr>
            <p:ph idx="1" type="body"/>
          </p:nvPr>
        </p:nvSpPr>
        <p:spPr>
          <a:xfrm>
            <a:off x="27567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52" name="Google Shape;52;p19"/>
          <p:cNvSpPr txBox="1"/>
          <p:nvPr>
            <p:ph idx="2" type="body"/>
          </p:nvPr>
        </p:nvSpPr>
        <p:spPr>
          <a:xfrm>
            <a:off x="449253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53" name="Google Shape;53;p19"/>
          <p:cNvSpPr txBox="1"/>
          <p:nvPr>
            <p:ph idx="3" type="body"/>
          </p:nvPr>
        </p:nvSpPr>
        <p:spPr>
          <a:xfrm>
            <a:off x="275670" y="648405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54" name="Google Shape;54;p19"/>
          <p:cNvSpPr txBox="1"/>
          <p:nvPr>
            <p:ph idx="4" type="body"/>
          </p:nvPr>
        </p:nvSpPr>
        <p:spPr>
          <a:xfrm>
            <a:off x="4492530" y="648405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5" name="Shape 55"/>
        <p:cNvGrpSpPr/>
        <p:nvPr/>
      </p:nvGrpSpPr>
      <p:grpSpPr>
        <a:xfrm>
          <a:off x="0" y="0"/>
          <a:ext cx="0" cy="0"/>
          <a:chOff x="0" y="0"/>
          <a:chExt cx="0" cy="0"/>
        </a:xfrm>
      </p:grpSpPr>
      <p:sp>
        <p:nvSpPr>
          <p:cNvPr id="56" name="Google Shape;56;p20"/>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p20"/>
          <p:cNvSpPr txBox="1"/>
          <p:nvPr>
            <p:ph idx="1" type="body"/>
          </p:nvPr>
        </p:nvSpPr>
        <p:spPr>
          <a:xfrm>
            <a:off x="275670" y="513837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58" name="Google Shape;58;p20"/>
          <p:cNvSpPr txBox="1"/>
          <p:nvPr>
            <p:ph idx="2" type="body"/>
          </p:nvPr>
        </p:nvSpPr>
        <p:spPr>
          <a:xfrm>
            <a:off x="3058290" y="513837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59" name="Google Shape;59;p20"/>
          <p:cNvSpPr txBox="1"/>
          <p:nvPr>
            <p:ph idx="3" type="body"/>
          </p:nvPr>
        </p:nvSpPr>
        <p:spPr>
          <a:xfrm>
            <a:off x="5840910" y="513837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60" name="Google Shape;60;p20"/>
          <p:cNvSpPr txBox="1"/>
          <p:nvPr>
            <p:ph idx="4" type="body"/>
          </p:nvPr>
        </p:nvSpPr>
        <p:spPr>
          <a:xfrm>
            <a:off x="275670" y="648405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61" name="Google Shape;61;p20"/>
          <p:cNvSpPr txBox="1"/>
          <p:nvPr>
            <p:ph idx="5" type="body"/>
          </p:nvPr>
        </p:nvSpPr>
        <p:spPr>
          <a:xfrm>
            <a:off x="3058290" y="648405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62" name="Google Shape;62;p20"/>
          <p:cNvSpPr txBox="1"/>
          <p:nvPr>
            <p:ph idx="6" type="body"/>
          </p:nvPr>
        </p:nvSpPr>
        <p:spPr>
          <a:xfrm>
            <a:off x="5840910" y="648405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72" name="Shape 72"/>
        <p:cNvGrpSpPr/>
        <p:nvPr/>
      </p:nvGrpSpPr>
      <p:grpSpPr>
        <a:xfrm>
          <a:off x="0" y="0"/>
          <a:ext cx="0" cy="0"/>
          <a:chOff x="0" y="0"/>
          <a:chExt cx="0" cy="0"/>
        </a:xfrm>
      </p:grpSpPr>
      <p:sp>
        <p:nvSpPr>
          <p:cNvPr id="73" name="Google Shape;73;p9"/>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9"/>
          <p:cNvSpPr txBox="1"/>
          <p:nvPr>
            <p:ph idx="1" type="body"/>
          </p:nvPr>
        </p:nvSpPr>
        <p:spPr>
          <a:xfrm>
            <a:off x="275670" y="5138370"/>
            <a:ext cx="82293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75" name="Google Shape;75;p9"/>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77" name="Shape 77"/>
        <p:cNvGrpSpPr/>
        <p:nvPr/>
      </p:nvGrpSpPr>
      <p:grpSpPr>
        <a:xfrm>
          <a:off x="0" y="0"/>
          <a:ext cx="0" cy="0"/>
          <a:chOff x="0" y="0"/>
          <a:chExt cx="0" cy="0"/>
        </a:xfrm>
      </p:grpSpPr>
      <p:sp>
        <p:nvSpPr>
          <p:cNvPr id="78" name="Google Shape;78;p21"/>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2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80" name="Shape 80"/>
        <p:cNvGrpSpPr/>
        <p:nvPr/>
      </p:nvGrpSpPr>
      <p:grpSpPr>
        <a:xfrm>
          <a:off x="0" y="0"/>
          <a:ext cx="0" cy="0"/>
          <a:chOff x="0" y="0"/>
          <a:chExt cx="0" cy="0"/>
        </a:xfrm>
      </p:grpSpPr>
      <p:sp>
        <p:nvSpPr>
          <p:cNvPr id="81" name="Google Shape;81;p22"/>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22"/>
          <p:cNvSpPr txBox="1"/>
          <p:nvPr>
            <p:ph idx="1" type="subTitle"/>
          </p:nvPr>
        </p:nvSpPr>
        <p:spPr>
          <a:xfrm>
            <a:off x="275670" y="5138370"/>
            <a:ext cx="8229300" cy="2576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22"/>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2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85" name="Shape 85"/>
        <p:cNvGrpSpPr/>
        <p:nvPr/>
      </p:nvGrpSpPr>
      <p:grpSpPr>
        <a:xfrm>
          <a:off x="0" y="0"/>
          <a:ext cx="0" cy="0"/>
          <a:chOff x="0" y="0"/>
          <a:chExt cx="0" cy="0"/>
        </a:xfrm>
      </p:grpSpPr>
      <p:sp>
        <p:nvSpPr>
          <p:cNvPr id="86" name="Google Shape;86;p23"/>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23"/>
          <p:cNvSpPr txBox="1"/>
          <p:nvPr>
            <p:ph idx="1" type="body"/>
          </p:nvPr>
        </p:nvSpPr>
        <p:spPr>
          <a:xfrm>
            <a:off x="275670" y="5138370"/>
            <a:ext cx="40158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88" name="Google Shape;88;p23"/>
          <p:cNvSpPr txBox="1"/>
          <p:nvPr>
            <p:ph idx="2" type="body"/>
          </p:nvPr>
        </p:nvSpPr>
        <p:spPr>
          <a:xfrm>
            <a:off x="4492530" y="5138370"/>
            <a:ext cx="40158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89" name="Google Shape;89;p23"/>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 name="Google Shape;90;p23"/>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p24"/>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24"/>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 name="Google Shape;94;p24"/>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95" name="Shape 95"/>
        <p:cNvGrpSpPr/>
        <p:nvPr/>
      </p:nvGrpSpPr>
      <p:grpSpPr>
        <a:xfrm>
          <a:off x="0" y="0"/>
          <a:ext cx="0" cy="0"/>
          <a:chOff x="0" y="0"/>
          <a:chExt cx="0" cy="0"/>
        </a:xfrm>
      </p:grpSpPr>
      <p:sp>
        <p:nvSpPr>
          <p:cNvPr id="96" name="Google Shape;96;p25"/>
          <p:cNvSpPr txBox="1"/>
          <p:nvPr>
            <p:ph idx="1" type="subTitle"/>
          </p:nvPr>
        </p:nvSpPr>
        <p:spPr>
          <a:xfrm>
            <a:off x="755190" y="588600"/>
            <a:ext cx="6853200" cy="10287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5"/>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99" name="Shape 99"/>
        <p:cNvGrpSpPr/>
        <p:nvPr/>
      </p:nvGrpSpPr>
      <p:grpSpPr>
        <a:xfrm>
          <a:off x="0" y="0"/>
          <a:ext cx="0" cy="0"/>
          <a:chOff x="0" y="0"/>
          <a:chExt cx="0" cy="0"/>
        </a:xfrm>
      </p:grpSpPr>
      <p:sp>
        <p:nvSpPr>
          <p:cNvPr id="100" name="Google Shape;100;p26"/>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26"/>
          <p:cNvSpPr txBox="1"/>
          <p:nvPr>
            <p:ph idx="1" type="body"/>
          </p:nvPr>
        </p:nvSpPr>
        <p:spPr>
          <a:xfrm>
            <a:off x="27567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2" name="Google Shape;102;p26"/>
          <p:cNvSpPr txBox="1"/>
          <p:nvPr>
            <p:ph idx="2" type="body"/>
          </p:nvPr>
        </p:nvSpPr>
        <p:spPr>
          <a:xfrm>
            <a:off x="4492530" y="5138370"/>
            <a:ext cx="40158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3" name="Google Shape;103;p26"/>
          <p:cNvSpPr txBox="1"/>
          <p:nvPr>
            <p:ph idx="3" type="body"/>
          </p:nvPr>
        </p:nvSpPr>
        <p:spPr>
          <a:xfrm>
            <a:off x="275670" y="648405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4" name="Google Shape;104;p26"/>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26"/>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06" name="Shape 106"/>
        <p:cNvGrpSpPr/>
        <p:nvPr/>
      </p:nvGrpSpPr>
      <p:grpSpPr>
        <a:xfrm>
          <a:off x="0" y="0"/>
          <a:ext cx="0" cy="0"/>
          <a:chOff x="0" y="0"/>
          <a:chExt cx="0" cy="0"/>
        </a:xfrm>
      </p:grpSpPr>
      <p:sp>
        <p:nvSpPr>
          <p:cNvPr id="107" name="Google Shape;107;p27"/>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27"/>
          <p:cNvSpPr txBox="1"/>
          <p:nvPr>
            <p:ph idx="1" type="body"/>
          </p:nvPr>
        </p:nvSpPr>
        <p:spPr>
          <a:xfrm>
            <a:off x="275670" y="5138370"/>
            <a:ext cx="40158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09" name="Google Shape;109;p27"/>
          <p:cNvSpPr txBox="1"/>
          <p:nvPr>
            <p:ph idx="2" type="body"/>
          </p:nvPr>
        </p:nvSpPr>
        <p:spPr>
          <a:xfrm>
            <a:off x="449253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0" name="Google Shape;110;p27"/>
          <p:cNvSpPr txBox="1"/>
          <p:nvPr>
            <p:ph idx="3" type="body"/>
          </p:nvPr>
        </p:nvSpPr>
        <p:spPr>
          <a:xfrm>
            <a:off x="4492530" y="648405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1" name="Google Shape;111;p27"/>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13" name="Shape 113"/>
        <p:cNvGrpSpPr/>
        <p:nvPr/>
      </p:nvGrpSpPr>
      <p:grpSpPr>
        <a:xfrm>
          <a:off x="0" y="0"/>
          <a:ext cx="0" cy="0"/>
          <a:chOff x="0" y="0"/>
          <a:chExt cx="0" cy="0"/>
        </a:xfrm>
      </p:grpSpPr>
      <p:sp>
        <p:nvSpPr>
          <p:cNvPr id="114" name="Google Shape;114;p28"/>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8"/>
          <p:cNvSpPr txBox="1"/>
          <p:nvPr>
            <p:ph idx="1" type="body"/>
          </p:nvPr>
        </p:nvSpPr>
        <p:spPr>
          <a:xfrm>
            <a:off x="27567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6" name="Google Shape;116;p28"/>
          <p:cNvSpPr txBox="1"/>
          <p:nvPr>
            <p:ph idx="2" type="body"/>
          </p:nvPr>
        </p:nvSpPr>
        <p:spPr>
          <a:xfrm>
            <a:off x="449253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7" name="Google Shape;117;p28"/>
          <p:cNvSpPr txBox="1"/>
          <p:nvPr>
            <p:ph idx="3" type="body"/>
          </p:nvPr>
        </p:nvSpPr>
        <p:spPr>
          <a:xfrm>
            <a:off x="275670" y="6484050"/>
            <a:ext cx="82293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18" name="Google Shape;118;p28"/>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 name="Google Shape;119;p2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20" name="Shape 120"/>
        <p:cNvGrpSpPr/>
        <p:nvPr/>
      </p:nvGrpSpPr>
      <p:grpSpPr>
        <a:xfrm>
          <a:off x="0" y="0"/>
          <a:ext cx="0" cy="0"/>
          <a:chOff x="0" y="0"/>
          <a:chExt cx="0" cy="0"/>
        </a:xfrm>
      </p:grpSpPr>
      <p:sp>
        <p:nvSpPr>
          <p:cNvPr id="121" name="Google Shape;121;p29"/>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29"/>
          <p:cNvSpPr txBox="1"/>
          <p:nvPr>
            <p:ph idx="1" type="body"/>
          </p:nvPr>
        </p:nvSpPr>
        <p:spPr>
          <a:xfrm>
            <a:off x="275670" y="5138370"/>
            <a:ext cx="82293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23" name="Google Shape;123;p29"/>
          <p:cNvSpPr txBox="1"/>
          <p:nvPr>
            <p:ph idx="2" type="body"/>
          </p:nvPr>
        </p:nvSpPr>
        <p:spPr>
          <a:xfrm>
            <a:off x="275670" y="6484050"/>
            <a:ext cx="82293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24" name="Google Shape;124;p29"/>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5" name="Google Shape;125;p2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26" name="Shape 126"/>
        <p:cNvGrpSpPr/>
        <p:nvPr/>
      </p:nvGrpSpPr>
      <p:grpSpPr>
        <a:xfrm>
          <a:off x="0" y="0"/>
          <a:ext cx="0" cy="0"/>
          <a:chOff x="0" y="0"/>
          <a:chExt cx="0" cy="0"/>
        </a:xfrm>
      </p:grpSpPr>
      <p:sp>
        <p:nvSpPr>
          <p:cNvPr id="127" name="Google Shape;127;p30"/>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8" name="Google Shape;128;p30"/>
          <p:cNvSpPr txBox="1"/>
          <p:nvPr>
            <p:ph idx="1" type="body"/>
          </p:nvPr>
        </p:nvSpPr>
        <p:spPr>
          <a:xfrm>
            <a:off x="27567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29" name="Google Shape;129;p30"/>
          <p:cNvSpPr txBox="1"/>
          <p:nvPr>
            <p:ph idx="2" type="body"/>
          </p:nvPr>
        </p:nvSpPr>
        <p:spPr>
          <a:xfrm>
            <a:off x="449253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30" name="Google Shape;130;p30"/>
          <p:cNvSpPr txBox="1"/>
          <p:nvPr>
            <p:ph idx="3" type="body"/>
          </p:nvPr>
        </p:nvSpPr>
        <p:spPr>
          <a:xfrm>
            <a:off x="275670" y="648405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31" name="Google Shape;131;p30"/>
          <p:cNvSpPr txBox="1"/>
          <p:nvPr>
            <p:ph idx="4" type="body"/>
          </p:nvPr>
        </p:nvSpPr>
        <p:spPr>
          <a:xfrm>
            <a:off x="4492530" y="648405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32" name="Google Shape;132;p30"/>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3" name="Google Shape;133;p3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34" name="Shape 134"/>
        <p:cNvGrpSpPr/>
        <p:nvPr/>
      </p:nvGrpSpPr>
      <p:grpSpPr>
        <a:xfrm>
          <a:off x="0" y="0"/>
          <a:ext cx="0" cy="0"/>
          <a:chOff x="0" y="0"/>
          <a:chExt cx="0" cy="0"/>
        </a:xfrm>
      </p:grpSpPr>
      <p:sp>
        <p:nvSpPr>
          <p:cNvPr id="135" name="Google Shape;135;p31"/>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6" name="Google Shape;136;p31"/>
          <p:cNvSpPr txBox="1"/>
          <p:nvPr>
            <p:ph idx="1" type="body"/>
          </p:nvPr>
        </p:nvSpPr>
        <p:spPr>
          <a:xfrm>
            <a:off x="275670" y="513837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37" name="Google Shape;137;p31"/>
          <p:cNvSpPr txBox="1"/>
          <p:nvPr>
            <p:ph idx="2" type="body"/>
          </p:nvPr>
        </p:nvSpPr>
        <p:spPr>
          <a:xfrm>
            <a:off x="3058290" y="513837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38" name="Google Shape;138;p31"/>
          <p:cNvSpPr txBox="1"/>
          <p:nvPr>
            <p:ph idx="3" type="body"/>
          </p:nvPr>
        </p:nvSpPr>
        <p:spPr>
          <a:xfrm>
            <a:off x="5840910" y="513837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39" name="Google Shape;139;p31"/>
          <p:cNvSpPr txBox="1"/>
          <p:nvPr>
            <p:ph idx="4" type="body"/>
          </p:nvPr>
        </p:nvSpPr>
        <p:spPr>
          <a:xfrm>
            <a:off x="275670" y="648405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40" name="Google Shape;140;p31"/>
          <p:cNvSpPr txBox="1"/>
          <p:nvPr>
            <p:ph idx="5" type="body"/>
          </p:nvPr>
        </p:nvSpPr>
        <p:spPr>
          <a:xfrm>
            <a:off x="3058290" y="648405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41" name="Google Shape;141;p31"/>
          <p:cNvSpPr txBox="1"/>
          <p:nvPr>
            <p:ph idx="6" type="body"/>
          </p:nvPr>
        </p:nvSpPr>
        <p:spPr>
          <a:xfrm>
            <a:off x="5840910" y="6484050"/>
            <a:ext cx="26499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42" name="Google Shape;142;p31"/>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3" name="Google Shape;143;p3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9" name="Shape 19"/>
        <p:cNvGrpSpPr/>
        <p:nvPr/>
      </p:nvGrpSpPr>
      <p:grpSpPr>
        <a:xfrm>
          <a:off x="0" y="0"/>
          <a:ext cx="0" cy="0"/>
          <a:chOff x="0" y="0"/>
          <a:chExt cx="0" cy="0"/>
        </a:xfrm>
      </p:grpSpPr>
      <p:sp>
        <p:nvSpPr>
          <p:cNvPr id="20" name="Google Shape;20;p11"/>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 name="Google Shape;21;p11"/>
          <p:cNvSpPr txBox="1"/>
          <p:nvPr>
            <p:ph idx="1" type="body"/>
          </p:nvPr>
        </p:nvSpPr>
        <p:spPr>
          <a:xfrm>
            <a:off x="275670" y="5138370"/>
            <a:ext cx="82293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 name="Shape 22"/>
        <p:cNvGrpSpPr/>
        <p:nvPr/>
      </p:nvGrpSpPr>
      <p:grpSpPr>
        <a:xfrm>
          <a:off x="0" y="0"/>
          <a:ext cx="0" cy="0"/>
          <a:chOff x="0" y="0"/>
          <a:chExt cx="0" cy="0"/>
        </a:xfrm>
      </p:grpSpPr>
      <p:sp>
        <p:nvSpPr>
          <p:cNvPr id="23" name="Google Shape;23;p12"/>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 name="Google Shape;24;p12"/>
          <p:cNvSpPr txBox="1"/>
          <p:nvPr>
            <p:ph idx="1" type="body"/>
          </p:nvPr>
        </p:nvSpPr>
        <p:spPr>
          <a:xfrm>
            <a:off x="275670" y="5138370"/>
            <a:ext cx="40158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5" name="Google Shape;25;p12"/>
          <p:cNvSpPr txBox="1"/>
          <p:nvPr>
            <p:ph idx="2" type="body"/>
          </p:nvPr>
        </p:nvSpPr>
        <p:spPr>
          <a:xfrm>
            <a:off x="4492530" y="5138370"/>
            <a:ext cx="40158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13"/>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8" name="Shape 28"/>
        <p:cNvGrpSpPr/>
        <p:nvPr/>
      </p:nvGrpSpPr>
      <p:grpSpPr>
        <a:xfrm>
          <a:off x="0" y="0"/>
          <a:ext cx="0" cy="0"/>
          <a:chOff x="0" y="0"/>
          <a:chExt cx="0" cy="0"/>
        </a:xfrm>
      </p:grpSpPr>
      <p:sp>
        <p:nvSpPr>
          <p:cNvPr id="29" name="Google Shape;29;p14"/>
          <p:cNvSpPr txBox="1"/>
          <p:nvPr>
            <p:ph idx="1" type="subTitle"/>
          </p:nvPr>
        </p:nvSpPr>
        <p:spPr>
          <a:xfrm>
            <a:off x="755190" y="588600"/>
            <a:ext cx="6853200" cy="10287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0" name="Shape 30"/>
        <p:cNvGrpSpPr/>
        <p:nvPr/>
      </p:nvGrpSpPr>
      <p:grpSpPr>
        <a:xfrm>
          <a:off x="0" y="0"/>
          <a:ext cx="0" cy="0"/>
          <a:chOff x="0" y="0"/>
          <a:chExt cx="0" cy="0"/>
        </a:xfrm>
      </p:grpSpPr>
      <p:sp>
        <p:nvSpPr>
          <p:cNvPr id="31" name="Google Shape;31;p15"/>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15"/>
          <p:cNvSpPr txBox="1"/>
          <p:nvPr>
            <p:ph idx="1" type="body"/>
          </p:nvPr>
        </p:nvSpPr>
        <p:spPr>
          <a:xfrm>
            <a:off x="27567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3" name="Google Shape;33;p15"/>
          <p:cNvSpPr txBox="1"/>
          <p:nvPr>
            <p:ph idx="2" type="body"/>
          </p:nvPr>
        </p:nvSpPr>
        <p:spPr>
          <a:xfrm>
            <a:off x="4492530" y="5138370"/>
            <a:ext cx="40158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4" name="Google Shape;34;p15"/>
          <p:cNvSpPr txBox="1"/>
          <p:nvPr>
            <p:ph idx="3" type="body"/>
          </p:nvPr>
        </p:nvSpPr>
        <p:spPr>
          <a:xfrm>
            <a:off x="275670" y="648405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5" name="Shape 35"/>
        <p:cNvGrpSpPr/>
        <p:nvPr/>
      </p:nvGrpSpPr>
      <p:grpSpPr>
        <a:xfrm>
          <a:off x="0" y="0"/>
          <a:ext cx="0" cy="0"/>
          <a:chOff x="0" y="0"/>
          <a:chExt cx="0" cy="0"/>
        </a:xfrm>
      </p:grpSpPr>
      <p:sp>
        <p:nvSpPr>
          <p:cNvPr id="36" name="Google Shape;36;p16"/>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 name="Google Shape;37;p16"/>
          <p:cNvSpPr txBox="1"/>
          <p:nvPr>
            <p:ph idx="1" type="body"/>
          </p:nvPr>
        </p:nvSpPr>
        <p:spPr>
          <a:xfrm>
            <a:off x="275670" y="5138370"/>
            <a:ext cx="4015800" cy="25767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8" name="Google Shape;38;p16"/>
          <p:cNvSpPr txBox="1"/>
          <p:nvPr>
            <p:ph idx="2" type="body"/>
          </p:nvPr>
        </p:nvSpPr>
        <p:spPr>
          <a:xfrm>
            <a:off x="449253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9" name="Google Shape;39;p16"/>
          <p:cNvSpPr txBox="1"/>
          <p:nvPr>
            <p:ph idx="3" type="body"/>
          </p:nvPr>
        </p:nvSpPr>
        <p:spPr>
          <a:xfrm>
            <a:off x="4492530" y="648405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0" name="Shape 40"/>
        <p:cNvGrpSpPr/>
        <p:nvPr/>
      </p:nvGrpSpPr>
      <p:grpSpPr>
        <a:xfrm>
          <a:off x="0" y="0"/>
          <a:ext cx="0" cy="0"/>
          <a:chOff x="0" y="0"/>
          <a:chExt cx="0" cy="0"/>
        </a:xfrm>
      </p:grpSpPr>
      <p:sp>
        <p:nvSpPr>
          <p:cNvPr id="41" name="Google Shape;41;p17"/>
          <p:cNvSpPr txBox="1"/>
          <p:nvPr>
            <p:ph type="title"/>
          </p:nvPr>
        </p:nvSpPr>
        <p:spPr>
          <a:xfrm>
            <a:off x="755190" y="181710"/>
            <a:ext cx="6853200" cy="2394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 name="Google Shape;42;p17"/>
          <p:cNvSpPr txBox="1"/>
          <p:nvPr>
            <p:ph idx="1" type="body"/>
          </p:nvPr>
        </p:nvSpPr>
        <p:spPr>
          <a:xfrm>
            <a:off x="27567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43" name="Google Shape;43;p17"/>
          <p:cNvSpPr txBox="1"/>
          <p:nvPr>
            <p:ph idx="2" type="body"/>
          </p:nvPr>
        </p:nvSpPr>
        <p:spPr>
          <a:xfrm>
            <a:off x="4492530" y="5138370"/>
            <a:ext cx="40158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44" name="Google Shape;44;p17"/>
          <p:cNvSpPr txBox="1"/>
          <p:nvPr>
            <p:ph idx="3" type="body"/>
          </p:nvPr>
        </p:nvSpPr>
        <p:spPr>
          <a:xfrm>
            <a:off x="275670" y="6484050"/>
            <a:ext cx="8229300" cy="1228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100"/>
              <a:buNone/>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5.xml"/><Relationship Id="rId10" Type="http://schemas.openxmlformats.org/officeDocument/2006/relationships/slideLayout" Target="../slideLayouts/slideLayout4.xml"/><Relationship Id="rId13" Type="http://schemas.openxmlformats.org/officeDocument/2006/relationships/slideLayout" Target="../slideLayouts/slideLayout7.xml"/><Relationship Id="rId12" Type="http://schemas.openxmlformats.org/officeDocument/2006/relationships/slideLayout" Target="../slideLayouts/slideLayout6.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slideLayout" Target="../slideLayouts/slideLayout3.xml"/><Relationship Id="rId15" Type="http://schemas.openxmlformats.org/officeDocument/2006/relationships/slideLayout" Target="../slideLayouts/slideLayout9.xml"/><Relationship Id="rId14" Type="http://schemas.openxmlformats.org/officeDocument/2006/relationships/slideLayout" Target="../slideLayouts/slideLayout8.xml"/><Relationship Id="rId17" Type="http://schemas.openxmlformats.org/officeDocument/2006/relationships/slideLayout" Target="../slideLayouts/slideLayout11.xml"/><Relationship Id="rId16" Type="http://schemas.openxmlformats.org/officeDocument/2006/relationships/slideLayout" Target="../slideLayouts/slideLayout10.xml"/><Relationship Id="rId5" Type="http://schemas.openxmlformats.org/officeDocument/2006/relationships/image" Target="../media/image1.png"/><Relationship Id="rId19" Type="http://schemas.openxmlformats.org/officeDocument/2006/relationships/theme" Target="../theme/theme1.xml"/><Relationship Id="rId6" Type="http://schemas.openxmlformats.org/officeDocument/2006/relationships/image" Target="../media/image5.png"/><Relationship Id="rId18" Type="http://schemas.openxmlformats.org/officeDocument/2006/relationships/slideLayout" Target="../slideLayouts/slideLayout12.xml"/><Relationship Id="rId7" Type="http://schemas.openxmlformats.org/officeDocument/2006/relationships/slideLayout" Target="../slideLayouts/slideLayout1.xml"/><Relationship Id="rId8"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7.png"/><Relationship Id="rId2" Type="http://schemas.openxmlformats.org/officeDocument/2006/relationships/image" Target="../media/image2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theme" Target="../theme/theme3.xml"/><Relationship Id="rId14" Type="http://schemas.openxmlformats.org/officeDocument/2006/relationships/slideLayout" Target="../slideLayouts/slideLayout2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id="6" name="Google Shape;6;p6"/>
          <p:cNvPicPr preferRelativeResize="0"/>
          <p:nvPr/>
        </p:nvPicPr>
        <p:blipFill rotWithShape="1">
          <a:blip r:embed="rId1">
            <a:alphaModFix amt="20000"/>
          </a:blip>
          <a:srcRect b="0" l="0" r="0" t="0"/>
          <a:stretch/>
        </p:blipFill>
        <p:spPr>
          <a:xfrm>
            <a:off x="2601180" y="1017900"/>
            <a:ext cx="3941460" cy="4125330"/>
          </a:xfrm>
          <a:prstGeom prst="rect">
            <a:avLst/>
          </a:prstGeom>
          <a:noFill/>
          <a:ln>
            <a:noFill/>
          </a:ln>
          <a:effectLst>
            <a:outerShdw rotWithShape="0" dir="5400000" dist="12600">
              <a:srgbClr val="000000">
                <a:alpha val="22745"/>
              </a:srgbClr>
            </a:outerShdw>
          </a:effectLst>
        </p:spPr>
      </p:pic>
      <p:sp>
        <p:nvSpPr>
          <p:cNvPr id="7" name="Google Shape;7;p6"/>
          <p:cNvSpPr/>
          <p:nvPr/>
        </p:nvSpPr>
        <p:spPr>
          <a:xfrm>
            <a:off x="728190" y="2873610"/>
            <a:ext cx="7687500" cy="66300"/>
          </a:xfrm>
          <a:prstGeom prst="rect">
            <a:avLst/>
          </a:prstGeom>
          <a:solidFill>
            <a:srgbClr val="CB0017"/>
          </a:solidFill>
          <a:ln>
            <a:noFill/>
          </a:ln>
        </p:spPr>
        <p:txBody>
          <a:bodyPr anchorCtr="0" anchor="ctr" bIns="32925" lIns="67500" spcFirstLastPara="1" rIns="67500" wrap="square" tIns="32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8" name="Google Shape;8;p6"/>
          <p:cNvPicPr preferRelativeResize="0"/>
          <p:nvPr/>
        </p:nvPicPr>
        <p:blipFill rotWithShape="1">
          <a:blip r:embed="rId2">
            <a:alphaModFix/>
          </a:blip>
          <a:srcRect b="0" l="0" r="0" t="0"/>
          <a:stretch/>
        </p:blipFill>
        <p:spPr>
          <a:xfrm>
            <a:off x="7183890" y="5415930"/>
            <a:ext cx="1359450" cy="521370"/>
          </a:xfrm>
          <a:prstGeom prst="rect">
            <a:avLst/>
          </a:prstGeom>
          <a:noFill/>
          <a:ln>
            <a:noFill/>
          </a:ln>
        </p:spPr>
      </p:pic>
      <p:pic>
        <p:nvPicPr>
          <p:cNvPr id="9" name="Google Shape;9;p6"/>
          <p:cNvPicPr preferRelativeResize="0"/>
          <p:nvPr/>
        </p:nvPicPr>
        <p:blipFill rotWithShape="1">
          <a:blip r:embed="rId3">
            <a:alphaModFix/>
          </a:blip>
          <a:srcRect b="0" l="0" r="0" t="0"/>
          <a:stretch/>
        </p:blipFill>
        <p:spPr>
          <a:xfrm>
            <a:off x="653130" y="5692950"/>
            <a:ext cx="1480950" cy="564840"/>
          </a:xfrm>
          <a:prstGeom prst="rect">
            <a:avLst/>
          </a:prstGeom>
          <a:noFill/>
          <a:ln>
            <a:noFill/>
          </a:ln>
        </p:spPr>
      </p:pic>
      <p:pic>
        <p:nvPicPr>
          <p:cNvPr id="10" name="Google Shape;10;p6"/>
          <p:cNvPicPr preferRelativeResize="0"/>
          <p:nvPr/>
        </p:nvPicPr>
        <p:blipFill rotWithShape="1">
          <a:blip r:embed="rId4">
            <a:alphaModFix/>
          </a:blip>
          <a:srcRect b="0" l="0" r="0" t="0"/>
          <a:stretch/>
        </p:blipFill>
        <p:spPr>
          <a:xfrm>
            <a:off x="9382770" y="154710"/>
            <a:ext cx="1577341" cy="1577341"/>
          </a:xfrm>
          <a:prstGeom prst="rect">
            <a:avLst/>
          </a:prstGeom>
          <a:noFill/>
          <a:ln>
            <a:noFill/>
          </a:ln>
        </p:spPr>
      </p:pic>
      <p:sp>
        <p:nvSpPr>
          <p:cNvPr id="11" name="Google Shape;11;p6"/>
          <p:cNvSpPr txBox="1"/>
          <p:nvPr>
            <p:ph type="title"/>
          </p:nvPr>
        </p:nvSpPr>
        <p:spPr>
          <a:xfrm>
            <a:off x="755190" y="181710"/>
            <a:ext cx="6853200" cy="2394600"/>
          </a:xfrm>
          <a:prstGeom prst="rect">
            <a:avLst/>
          </a:prstGeom>
          <a:noFill/>
          <a:ln>
            <a:noFill/>
          </a:ln>
        </p:spPr>
        <p:txBody>
          <a:bodyPr anchorCtr="0" anchor="b"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2" name="Google Shape;12;p6"/>
          <p:cNvSpPr txBox="1"/>
          <p:nvPr>
            <p:ph idx="1" type="body"/>
          </p:nvPr>
        </p:nvSpPr>
        <p:spPr>
          <a:xfrm>
            <a:off x="275670" y="5138370"/>
            <a:ext cx="8229300" cy="25767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3" name="Google Shape;13;p6"/>
          <p:cNvPicPr preferRelativeResize="0"/>
          <p:nvPr/>
        </p:nvPicPr>
        <p:blipFill rotWithShape="1">
          <a:blip r:embed="rId5">
            <a:alphaModFix/>
          </a:blip>
          <a:srcRect b="0" l="0" r="0" t="0"/>
          <a:stretch/>
        </p:blipFill>
        <p:spPr>
          <a:xfrm>
            <a:off x="6024780" y="264600"/>
            <a:ext cx="3047221" cy="815400"/>
          </a:xfrm>
          <a:prstGeom prst="rect">
            <a:avLst/>
          </a:prstGeom>
          <a:noFill/>
          <a:ln>
            <a:noFill/>
          </a:ln>
        </p:spPr>
      </p:pic>
      <p:pic>
        <p:nvPicPr>
          <p:cNvPr id="14" name="Google Shape;14;p6"/>
          <p:cNvPicPr preferRelativeResize="0"/>
          <p:nvPr/>
        </p:nvPicPr>
        <p:blipFill rotWithShape="1">
          <a:blip r:embed="rId6">
            <a:alphaModFix/>
          </a:blip>
          <a:srcRect b="0" l="0" r="0" t="0"/>
          <a:stretch/>
        </p:blipFill>
        <p:spPr>
          <a:xfrm>
            <a:off x="93013" y="26200"/>
            <a:ext cx="2601174" cy="99170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8"/>
          <p:cNvSpPr/>
          <p:nvPr/>
        </p:nvSpPr>
        <p:spPr>
          <a:xfrm>
            <a:off x="0" y="0"/>
            <a:ext cx="540000" cy="5151900"/>
          </a:xfrm>
          <a:prstGeom prst="rect">
            <a:avLst/>
          </a:prstGeom>
          <a:solidFill>
            <a:srgbClr val="CB0017"/>
          </a:solidFill>
          <a:ln>
            <a:noFill/>
          </a:ln>
        </p:spPr>
        <p:txBody>
          <a:bodyPr anchorCtr="0" anchor="ctr" bIns="33750" lIns="67500" spcFirstLastPara="1" rIns="67500" wrap="square" tIns="3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 name="Google Shape;65;p8"/>
          <p:cNvSpPr txBox="1"/>
          <p:nvPr>
            <p:ph type="title"/>
          </p:nvPr>
        </p:nvSpPr>
        <p:spPr>
          <a:xfrm>
            <a:off x="1350000" y="205200"/>
            <a:ext cx="7336500" cy="3348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p8"/>
          <p:cNvSpPr txBox="1"/>
          <p:nvPr>
            <p:ph idx="1" type="body"/>
          </p:nvPr>
        </p:nvSpPr>
        <p:spPr>
          <a:xfrm>
            <a:off x="945000" y="810000"/>
            <a:ext cx="7965000" cy="40500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8"/>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FFFFFF"/>
              </a:buClr>
              <a:buSzPts val="1500"/>
              <a:buFont typeface="Times New Roman"/>
              <a:buNone/>
              <a:defRPr b="0" i="0" sz="1500" u="none" cap="none" strike="noStrike">
                <a:solidFill>
                  <a:srgbClr val="FFFFFF"/>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8" name="Google Shape;68;p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1pPr>
            <a:lvl2pPr indent="0" lvl="1" marL="0" marR="0" rtl="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2pPr>
            <a:lvl3pPr indent="0" lvl="2" marL="0" marR="0" rtl="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3pPr>
            <a:lvl4pPr indent="0" lvl="3" marL="0" marR="0" rtl="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4pPr>
            <a:lvl5pPr indent="0" lvl="4" marL="0" marR="0" rtl="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5pPr>
            <a:lvl6pPr indent="0" lvl="5" marL="0" marR="0" rtl="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6pPr>
            <a:lvl7pPr indent="0" lvl="6" marL="0" marR="0" rtl="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7pPr>
            <a:lvl8pPr indent="0" lvl="7" marL="0" marR="0" rtl="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8pPr>
            <a:lvl9pPr indent="0" lvl="8" marL="0" marR="0" rtl="0" algn="ctr">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solidFill>
                <a:srgbClr val="000000"/>
              </a:solidFill>
            </a:endParaRPr>
          </a:p>
        </p:txBody>
      </p:sp>
      <p:sp>
        <p:nvSpPr>
          <p:cNvPr id="69" name="Google Shape;69;p8"/>
          <p:cNvSpPr/>
          <p:nvPr/>
        </p:nvSpPr>
        <p:spPr>
          <a:xfrm>
            <a:off x="270" y="4439880"/>
            <a:ext cx="540000" cy="711900"/>
          </a:xfrm>
          <a:prstGeom prst="rect">
            <a:avLst/>
          </a:prstGeom>
          <a:solidFill>
            <a:srgbClr val="262626"/>
          </a:solidFill>
          <a:ln>
            <a:noFill/>
          </a:ln>
        </p:spPr>
        <p:txBody>
          <a:bodyPr anchorCtr="0" anchor="ctr" bIns="33750" lIns="67500" spcFirstLastPara="1" rIns="67500" wrap="square" tIns="3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0" name="Google Shape;70;p8"/>
          <p:cNvPicPr preferRelativeResize="0"/>
          <p:nvPr/>
        </p:nvPicPr>
        <p:blipFill rotWithShape="1">
          <a:blip r:embed="rId1">
            <a:alphaModFix/>
          </a:blip>
          <a:srcRect b="0" l="0" r="0" t="0"/>
          <a:stretch/>
        </p:blipFill>
        <p:spPr>
          <a:xfrm>
            <a:off x="405000" y="6075000"/>
            <a:ext cx="560251" cy="560251"/>
          </a:xfrm>
          <a:prstGeom prst="rect">
            <a:avLst/>
          </a:prstGeom>
          <a:noFill/>
          <a:ln>
            <a:noFill/>
          </a:ln>
        </p:spPr>
      </p:pic>
      <p:pic>
        <p:nvPicPr>
          <p:cNvPr id="71" name="Google Shape;71;p8"/>
          <p:cNvPicPr preferRelativeResize="0"/>
          <p:nvPr/>
        </p:nvPicPr>
        <p:blipFill rotWithShape="1">
          <a:blip r:embed="rId2">
            <a:alphaModFix/>
          </a:blip>
          <a:srcRect b="0" l="0" r="0" t="0"/>
          <a:stretch/>
        </p:blipFill>
        <p:spPr>
          <a:xfrm>
            <a:off x="1080" y="4533840"/>
            <a:ext cx="563490" cy="540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sergio.paniego@urjc.es" TargetMode="External"/><Relationship Id="rId4" Type="http://schemas.openxmlformats.org/officeDocument/2006/relationships/hyperlink" Target="https://sergiopaniego.github.i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4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43.png"/><Relationship Id="rId5" Type="http://schemas.openxmlformats.org/officeDocument/2006/relationships/image" Target="../media/image18.png"/><Relationship Id="rId6"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62.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www.youtube.com/watch?v=xDzGYq1Kl-8" TargetMode="External"/><Relationship Id="rId4" Type="http://schemas.openxmlformats.org/officeDocument/2006/relationships/image" Target="../media/image28.jpg"/><Relationship Id="rId5" Type="http://schemas.openxmlformats.org/officeDocument/2006/relationships/hyperlink" Target="http://www.youtube.com/watch?v=SKO2n4zFbnU" TargetMode="External"/><Relationship Id="rId6"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35.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36.png"/><Relationship Id="rId8"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hyperlink" Target="http://www.youtube.com/watch?v=gDP9nWCL0Vg" TargetMode="Externa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4.png"/><Relationship Id="rId4" Type="http://schemas.openxmlformats.org/officeDocument/2006/relationships/image" Target="../media/image89.png"/><Relationship Id="rId5" Type="http://schemas.openxmlformats.org/officeDocument/2006/relationships/image" Target="../media/image36.png"/><Relationship Id="rId6"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9.png"/><Relationship Id="rId4" Type="http://schemas.openxmlformats.org/officeDocument/2006/relationships/hyperlink" Target="http://www.youtube.com/watch?v=ze_LDkmCymk" TargetMode="External"/><Relationship Id="rId5" Type="http://schemas.openxmlformats.org/officeDocument/2006/relationships/image" Target="../media/image5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67.png"/><Relationship Id="rId4" Type="http://schemas.openxmlformats.org/officeDocument/2006/relationships/hyperlink" Target="http://www.youtube.com/watch?v=rcrOF5t3MC4" TargetMode="External"/><Relationship Id="rId5" Type="http://schemas.openxmlformats.org/officeDocument/2006/relationships/image" Target="../media/image5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5.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57.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63.png"/><Relationship Id="rId4" Type="http://schemas.openxmlformats.org/officeDocument/2006/relationships/image" Target="../media/image66.png"/><Relationship Id="rId5" Type="http://schemas.openxmlformats.org/officeDocument/2006/relationships/image" Target="../media/image1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4.png"/><Relationship Id="rId4" Type="http://schemas.openxmlformats.org/officeDocument/2006/relationships/image" Target="../media/image74.jpg"/><Relationship Id="rId5" Type="http://schemas.openxmlformats.org/officeDocument/2006/relationships/image" Target="../media/image73.jpg"/><Relationship Id="rId6" Type="http://schemas.openxmlformats.org/officeDocument/2006/relationships/image" Target="../media/image7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78.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36.png"/><Relationship Id="rId4" Type="http://schemas.openxmlformats.org/officeDocument/2006/relationships/image" Target="../media/image76.png"/><Relationship Id="rId5" Type="http://schemas.openxmlformats.org/officeDocument/2006/relationships/image" Target="../media/image75.png"/><Relationship Id="rId6" Type="http://schemas.openxmlformats.org/officeDocument/2006/relationships/image" Target="../media/image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9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8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36.png"/><Relationship Id="rId4" Type="http://schemas.openxmlformats.org/officeDocument/2006/relationships/image" Target="../media/image76.png"/><Relationship Id="rId5" Type="http://schemas.openxmlformats.org/officeDocument/2006/relationships/image" Target="../media/image75.png"/><Relationship Id="rId6" Type="http://schemas.openxmlformats.org/officeDocument/2006/relationships/hyperlink" Target="http://www.youtube.com/watch?v=3KflagFjR8Q" TargetMode="External"/><Relationship Id="rId7" Type="http://schemas.openxmlformats.org/officeDocument/2006/relationships/image" Target="../media/image9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10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9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8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10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10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98.png"/><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87.png"/><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hyperlink" Target="http://www.youtube.com/watch?v=mVSfxQeWwrQ" TargetMode="External"/><Relationship Id="rId4" Type="http://schemas.openxmlformats.org/officeDocument/2006/relationships/image" Target="../media/image8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hyperlink" Target="http://www.youtube.com/watch?v=PsmpY6ZeT4I" TargetMode="External"/><Relationship Id="rId4" Type="http://schemas.openxmlformats.org/officeDocument/2006/relationships/image" Target="../media/image85.jpg"/><Relationship Id="rId5" Type="http://schemas.openxmlformats.org/officeDocument/2006/relationships/image" Target="../media/image70.png"/><Relationship Id="rId6" Type="http://schemas.openxmlformats.org/officeDocument/2006/relationships/image" Target="../media/image9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109.png"/><Relationship Id="rId4" Type="http://schemas.openxmlformats.org/officeDocument/2006/relationships/image" Target="../media/image107.png"/><Relationship Id="rId5" Type="http://schemas.openxmlformats.org/officeDocument/2006/relationships/hyperlink" Target="http://www.youtube.com/watch?v=7zhAj4dYORw" TargetMode="External"/><Relationship Id="rId6" Type="http://schemas.openxmlformats.org/officeDocument/2006/relationships/image" Target="../media/image9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70.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00.png"/><Relationship Id="rId4" Type="http://schemas.openxmlformats.org/officeDocument/2006/relationships/image" Target="../media/image95.png"/><Relationship Id="rId5" Type="http://schemas.openxmlformats.org/officeDocument/2006/relationships/image" Target="../media/image9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0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hyperlink" Target="mailto:sergio.paniego@urjc.es" TargetMode="External"/><Relationship Id="rId4" Type="http://schemas.openxmlformats.org/officeDocument/2006/relationships/hyperlink" Target="https://sergiopaniego.github.io/"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108.png"/><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10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hyperlink" Target="mailto:sergio.paniego@urjc.es" TargetMode="External"/><Relationship Id="rId4" Type="http://schemas.openxmlformats.org/officeDocument/2006/relationships/hyperlink" Target="https://sergiopaniego.github.io/"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9.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
          <p:cNvSpPr txBox="1"/>
          <p:nvPr>
            <p:ph type="title"/>
          </p:nvPr>
        </p:nvSpPr>
        <p:spPr>
          <a:xfrm>
            <a:off x="960276" y="1640400"/>
            <a:ext cx="7416600" cy="1226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3000"/>
              <a:buFont typeface="Gill Sans"/>
              <a:buNone/>
            </a:pPr>
            <a:r>
              <a:rPr b="1" lang="en" sz="3000">
                <a:solidFill>
                  <a:schemeClr val="dk1"/>
                </a:solidFill>
                <a:latin typeface="Gill Sans"/>
                <a:ea typeface="Gill Sans"/>
                <a:cs typeface="Gill Sans"/>
                <a:sym typeface="Gill Sans"/>
              </a:rPr>
              <a:t>End-to-end Vision-based Autonomous Driving using Deep Learning</a:t>
            </a:r>
            <a:endParaRPr sz="3000">
              <a:latin typeface="Gill Sans"/>
              <a:ea typeface="Gill Sans"/>
              <a:cs typeface="Gill Sans"/>
              <a:sym typeface="Gill Sans"/>
            </a:endParaRPr>
          </a:p>
        </p:txBody>
      </p:sp>
      <p:sp>
        <p:nvSpPr>
          <p:cNvPr id="149" name="Google Shape;149;p1"/>
          <p:cNvSpPr txBox="1"/>
          <p:nvPr/>
        </p:nvSpPr>
        <p:spPr>
          <a:xfrm>
            <a:off x="3168575" y="4532225"/>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
          <p:cNvSpPr txBox="1"/>
          <p:nvPr/>
        </p:nvSpPr>
        <p:spPr>
          <a:xfrm>
            <a:off x="1242000" y="2935074"/>
            <a:ext cx="6853200" cy="2208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Author</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Gill Sans"/>
                <a:ea typeface="Gill Sans"/>
                <a:cs typeface="Gill Sans"/>
                <a:sym typeface="Gill Sans"/>
              </a:rPr>
              <a:t>Sergio Paniego Blanco</a:t>
            </a:r>
            <a:endParaRPr b="0" i="1"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Supervisor</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Gill Sans"/>
                <a:ea typeface="Gill Sans"/>
                <a:cs typeface="Gill Sans"/>
                <a:sym typeface="Gill Sans"/>
              </a:rPr>
              <a:t>José María Cañas Plaza</a:t>
            </a:r>
            <a:endParaRPr b="0" i="1"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Doctoral Program in Information and Communications Technologies</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International Doctoral School</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2024</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Gill Sans"/>
                <a:ea typeface="Gill Sans"/>
                <a:cs typeface="Gill Sans"/>
                <a:sym typeface="Gill Sans"/>
              </a:rPr>
              <a:t>@sergiopaniego</a:t>
            </a:r>
            <a:endParaRPr b="0" i="0" sz="1400" u="none" cap="none" strike="noStrike">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1400"/>
              <a:buFont typeface="Arial"/>
              <a:buNone/>
            </a:pPr>
            <a:r>
              <a:rPr b="0" i="0" lang="en" sz="1400" u="sng" cap="none" strike="noStrike">
                <a:solidFill>
                  <a:schemeClr val="hlink"/>
                </a:solidFill>
                <a:latin typeface="Gill Sans"/>
                <a:ea typeface="Gill Sans"/>
                <a:cs typeface="Gill Sans"/>
                <a:sym typeface="Gill Sans"/>
                <a:hlinkClick r:id="rId3"/>
              </a:rPr>
              <a:t>sergio.paniego@urjc.es</a:t>
            </a:r>
            <a:endParaRPr b="0" i="0" sz="1400" u="none" cap="none" strike="noStrike">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1400"/>
              <a:buFont typeface="Arial"/>
              <a:buNone/>
            </a:pPr>
            <a:r>
              <a:rPr b="0" i="0" lang="en" sz="1400" u="sng" cap="none" strike="noStrike">
                <a:solidFill>
                  <a:schemeClr val="hlink"/>
                </a:solidFill>
                <a:latin typeface="Gill Sans"/>
                <a:ea typeface="Gill Sans"/>
                <a:cs typeface="Gill Sans"/>
                <a:sym typeface="Gill Sans"/>
                <a:hlinkClick r:id="rId4"/>
              </a:rPr>
              <a:t>https://sergiopaniego.github.io/</a:t>
            </a:r>
            <a:endParaRPr b="0" i="0" sz="1100" u="none" cap="none" strike="noStrike">
              <a:solidFill>
                <a:srgbClr val="000000"/>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e48a528fe3_0_105"/>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End-to-end and modular approaches</a:t>
            </a:r>
            <a:endParaRPr b="0" sz="3000" strike="noStrike">
              <a:solidFill>
                <a:srgbClr val="AB1E23"/>
              </a:solidFill>
              <a:latin typeface="Arial"/>
              <a:ea typeface="Arial"/>
              <a:cs typeface="Arial"/>
              <a:sym typeface="Arial"/>
            </a:endParaRPr>
          </a:p>
        </p:txBody>
      </p:sp>
      <p:sp>
        <p:nvSpPr>
          <p:cNvPr id="228" name="Google Shape;228;g2e48a528fe3_0_105"/>
          <p:cNvSpPr txBox="1"/>
          <p:nvPr>
            <p:ph idx="1" type="body"/>
          </p:nvPr>
        </p:nvSpPr>
        <p:spPr>
          <a:xfrm>
            <a:off x="945000" y="810000"/>
            <a:ext cx="7965000" cy="18783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2 main approaches in the development of AD solutions:</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Modular.</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End-to-end (E2E).</a:t>
            </a:r>
            <a:endParaRPr b="1"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The majority are currently modular but there is a trend towards end-to-end.</a:t>
            </a:r>
            <a:endParaRPr sz="2400">
              <a:latin typeface="Calibri"/>
              <a:ea typeface="Calibri"/>
              <a:cs typeface="Calibri"/>
              <a:sym typeface="Calibri"/>
            </a:endParaRPr>
          </a:p>
        </p:txBody>
      </p:sp>
      <p:sp>
        <p:nvSpPr>
          <p:cNvPr id="229" name="Google Shape;229;g2e48a528fe3_0_10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230" name="Google Shape;230;g2e48a528fe3_0_105"/>
          <p:cNvPicPr preferRelativeResize="0"/>
          <p:nvPr/>
        </p:nvPicPr>
        <p:blipFill rotWithShape="1">
          <a:blip r:embed="rId3">
            <a:alphaModFix/>
          </a:blip>
          <a:srcRect b="0" l="0" r="0" t="0"/>
          <a:stretch/>
        </p:blipFill>
        <p:spPr>
          <a:xfrm>
            <a:off x="1675961" y="2571750"/>
            <a:ext cx="6684578" cy="2540475"/>
          </a:xfrm>
          <a:prstGeom prst="rect">
            <a:avLst/>
          </a:prstGeom>
          <a:noFill/>
          <a:ln>
            <a:noFill/>
          </a:ln>
        </p:spPr>
      </p:pic>
      <p:sp>
        <p:nvSpPr>
          <p:cNvPr id="231" name="Google Shape;231;g2e48a528fe3_0_105"/>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e48a528fe3_0_133"/>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Research goals</a:t>
            </a:r>
            <a:endParaRPr b="0" sz="3000" strike="noStrike">
              <a:solidFill>
                <a:srgbClr val="AB1E23"/>
              </a:solidFill>
              <a:latin typeface="Arial"/>
              <a:ea typeface="Arial"/>
              <a:cs typeface="Arial"/>
              <a:sym typeface="Arial"/>
            </a:endParaRPr>
          </a:p>
        </p:txBody>
      </p:sp>
      <p:sp>
        <p:nvSpPr>
          <p:cNvPr id="237" name="Google Shape;237;g2e48a528fe3_0_133"/>
          <p:cNvSpPr txBox="1"/>
          <p:nvPr>
            <p:ph idx="1" type="body"/>
          </p:nvPr>
        </p:nvSpPr>
        <p:spPr>
          <a:xfrm>
            <a:off x="945000" y="810000"/>
            <a:ext cx="7965000" cy="4050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SzPts val="1197"/>
              <a:buNone/>
            </a:pPr>
            <a:r>
              <a:rPr b="1" lang="en" sz="2420">
                <a:latin typeface="Calibri"/>
                <a:ea typeface="Calibri"/>
                <a:cs typeface="Calibri"/>
                <a:sym typeface="Calibri"/>
              </a:rPr>
              <a:t>Make contributions in the field of vision-based autonomous driving using deep learning, imitation learning and end-to-end models.</a:t>
            </a:r>
            <a:endParaRPr b="1" sz="2420">
              <a:latin typeface="Calibri"/>
              <a:ea typeface="Calibri"/>
              <a:cs typeface="Calibri"/>
              <a:sym typeface="Calibri"/>
            </a:endParaRPr>
          </a:p>
          <a:p>
            <a:pPr indent="-382270" lvl="0" marL="457200" rtl="0" algn="l">
              <a:lnSpc>
                <a:spcPct val="95000"/>
              </a:lnSpc>
              <a:spcBef>
                <a:spcPts val="1200"/>
              </a:spcBef>
              <a:spcAft>
                <a:spcPts val="0"/>
              </a:spcAft>
              <a:buSzPts val="2420"/>
              <a:buFont typeface="Calibri"/>
              <a:buAutoNum type="arabicPeriod"/>
            </a:pPr>
            <a:r>
              <a:rPr lang="en" sz="2420">
                <a:latin typeface="Calibri"/>
                <a:ea typeface="Calibri"/>
                <a:cs typeface="Calibri"/>
                <a:sym typeface="Calibri"/>
              </a:rPr>
              <a:t>Deep learning-based visual</a:t>
            </a:r>
            <a:r>
              <a:rPr lang="en" sz="2420">
                <a:latin typeface="Calibri"/>
                <a:ea typeface="Calibri"/>
                <a:cs typeface="Calibri"/>
                <a:sym typeface="Calibri"/>
              </a:rPr>
              <a:t> traffic monitoring tool.</a:t>
            </a:r>
            <a:endParaRPr sz="2420">
              <a:latin typeface="Calibri"/>
              <a:ea typeface="Calibri"/>
              <a:cs typeface="Calibri"/>
              <a:sym typeface="Calibri"/>
            </a:endParaRPr>
          </a:p>
          <a:p>
            <a:pPr indent="-382270" lvl="0" marL="457200" marR="0" rtl="0" algn="l">
              <a:lnSpc>
                <a:spcPct val="80000"/>
              </a:lnSpc>
              <a:spcBef>
                <a:spcPts val="0"/>
              </a:spcBef>
              <a:spcAft>
                <a:spcPts val="0"/>
              </a:spcAft>
              <a:buSzPts val="2420"/>
              <a:buFont typeface="Calibri"/>
              <a:buAutoNum type="arabicPeriod"/>
            </a:pPr>
            <a:r>
              <a:rPr lang="en" sz="2420">
                <a:latin typeface="Calibri"/>
                <a:ea typeface="Calibri"/>
                <a:cs typeface="Calibri"/>
                <a:sym typeface="Calibri"/>
              </a:rPr>
              <a:t>Generate </a:t>
            </a:r>
            <a:r>
              <a:rPr lang="en" sz="2420">
                <a:latin typeface="Calibri"/>
                <a:ea typeface="Calibri"/>
                <a:cs typeface="Calibri"/>
                <a:sym typeface="Calibri"/>
              </a:rPr>
              <a:t>software for validating object detection solutions</a:t>
            </a:r>
            <a:r>
              <a:rPr lang="en" sz="2420">
                <a:latin typeface="Calibri"/>
                <a:ea typeface="Calibri"/>
                <a:cs typeface="Calibri"/>
                <a:sym typeface="Calibri"/>
              </a:rPr>
              <a:t>.</a:t>
            </a:r>
            <a:endParaRPr sz="2420">
              <a:latin typeface="Calibri"/>
              <a:ea typeface="Calibri"/>
              <a:cs typeface="Calibri"/>
              <a:sym typeface="Calibri"/>
            </a:endParaRPr>
          </a:p>
          <a:p>
            <a:pPr indent="-382270" lvl="0" marL="457200" rtl="0" algn="l">
              <a:lnSpc>
                <a:spcPct val="95000"/>
              </a:lnSpc>
              <a:spcBef>
                <a:spcPts val="0"/>
              </a:spcBef>
              <a:spcAft>
                <a:spcPts val="0"/>
              </a:spcAft>
              <a:buSzPts val="2420"/>
              <a:buFont typeface="Calibri"/>
              <a:buAutoNum type="arabicPeriod"/>
            </a:pPr>
            <a:r>
              <a:rPr lang="en" sz="2420">
                <a:latin typeface="Calibri"/>
                <a:ea typeface="Calibri"/>
                <a:cs typeface="Calibri"/>
                <a:sym typeface="Calibri"/>
              </a:rPr>
              <a:t>Create software to assess autonomous driving behaviors and generate quantitative data.</a:t>
            </a:r>
            <a:endParaRPr sz="2420">
              <a:latin typeface="Calibri"/>
              <a:ea typeface="Calibri"/>
              <a:cs typeface="Calibri"/>
              <a:sym typeface="Calibri"/>
            </a:endParaRPr>
          </a:p>
          <a:p>
            <a:pPr indent="-382270" lvl="0" marL="457200" rtl="0" algn="l">
              <a:lnSpc>
                <a:spcPct val="95000"/>
              </a:lnSpc>
              <a:spcBef>
                <a:spcPts val="0"/>
              </a:spcBef>
              <a:spcAft>
                <a:spcPts val="0"/>
              </a:spcAft>
              <a:buSzPts val="2420"/>
              <a:buFont typeface="Calibri"/>
              <a:buAutoNum type="arabicPeriod"/>
            </a:pPr>
            <a:r>
              <a:rPr lang="en" sz="2420">
                <a:latin typeface="Calibri"/>
                <a:ea typeface="Calibri"/>
                <a:cs typeface="Calibri"/>
                <a:sym typeface="Calibri"/>
              </a:rPr>
              <a:t>Study of enhancements to visual lane following using visual memory and kinematic input.</a:t>
            </a:r>
            <a:endParaRPr sz="2420">
              <a:latin typeface="Calibri"/>
              <a:ea typeface="Calibri"/>
              <a:cs typeface="Calibri"/>
              <a:sym typeface="Calibri"/>
            </a:endParaRPr>
          </a:p>
          <a:p>
            <a:pPr indent="-382270" lvl="0" marL="457200" rtl="0" algn="l">
              <a:lnSpc>
                <a:spcPct val="95000"/>
              </a:lnSpc>
              <a:spcBef>
                <a:spcPts val="0"/>
              </a:spcBef>
              <a:spcAft>
                <a:spcPts val="0"/>
              </a:spcAft>
              <a:buSzPts val="2420"/>
              <a:buFont typeface="Calibri"/>
              <a:buAutoNum type="arabicPeriod"/>
            </a:pPr>
            <a:r>
              <a:rPr lang="en" sz="2420">
                <a:latin typeface="Calibri"/>
                <a:ea typeface="Calibri"/>
                <a:cs typeface="Calibri"/>
                <a:sym typeface="Calibri"/>
              </a:rPr>
              <a:t>O</a:t>
            </a:r>
            <a:r>
              <a:rPr lang="en" sz="2420">
                <a:latin typeface="Calibri"/>
                <a:ea typeface="Calibri"/>
                <a:cs typeface="Calibri"/>
                <a:sym typeface="Calibri"/>
              </a:rPr>
              <a:t>ptimizing AD vehicle controllers to enhance performance.</a:t>
            </a:r>
            <a:endParaRPr sz="2420">
              <a:latin typeface="Calibri"/>
              <a:ea typeface="Calibri"/>
              <a:cs typeface="Calibri"/>
              <a:sym typeface="Calibri"/>
            </a:endParaRPr>
          </a:p>
          <a:p>
            <a:pPr indent="-382270" lvl="0" marL="457200" marR="0" rtl="0" algn="l">
              <a:lnSpc>
                <a:spcPct val="80000"/>
              </a:lnSpc>
              <a:spcBef>
                <a:spcPts val="0"/>
              </a:spcBef>
              <a:spcAft>
                <a:spcPts val="0"/>
              </a:spcAft>
              <a:buSzPts val="2420"/>
              <a:buFont typeface="Calibri"/>
              <a:buAutoNum type="arabicPeriod"/>
            </a:pPr>
            <a:r>
              <a:rPr lang="en" sz="2420">
                <a:latin typeface="Calibri"/>
                <a:ea typeface="Calibri"/>
                <a:cs typeface="Calibri"/>
                <a:sym typeface="Calibri"/>
              </a:rPr>
              <a:t>Create</a:t>
            </a:r>
            <a:r>
              <a:rPr lang="en" sz="2420">
                <a:latin typeface="Calibri"/>
                <a:ea typeface="Calibri"/>
                <a:cs typeface="Calibri"/>
                <a:sym typeface="Calibri"/>
              </a:rPr>
              <a:t> and E2E shallow model for driving in traffic using vision.</a:t>
            </a:r>
            <a:endParaRPr sz="2420">
              <a:latin typeface="Calibri"/>
              <a:ea typeface="Calibri"/>
              <a:cs typeface="Calibri"/>
              <a:sym typeface="Calibri"/>
            </a:endParaRPr>
          </a:p>
        </p:txBody>
      </p:sp>
      <p:sp>
        <p:nvSpPr>
          <p:cNvPr id="238" name="Google Shape;238;g2e48a528fe3_0_133"/>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239" name="Google Shape;239;g2e48a528fe3_0_133"/>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e6ca18ef36_0_7"/>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245" name="Google Shape;245;g2e6ca18ef36_0_7"/>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Introduction</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AB1E23"/>
              </a:buClr>
              <a:buSzPts val="2400"/>
              <a:buFont typeface="Calibri"/>
              <a:buChar char="●"/>
            </a:pPr>
            <a:r>
              <a:rPr b="1" lang="en" sz="2400">
                <a:solidFill>
                  <a:srgbClr val="AB1E23"/>
                </a:solidFill>
                <a:latin typeface="Calibri"/>
                <a:ea typeface="Calibri"/>
                <a:cs typeface="Calibri"/>
                <a:sym typeface="Calibri"/>
              </a:rPr>
              <a:t>State-of-the-art</a:t>
            </a:r>
            <a:endParaRPr b="1" sz="2400">
              <a:solidFill>
                <a:srgbClr val="AB1E23"/>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TrafficSensor</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Behavior 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Adding memory</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Optimizing DL models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Driving in traffic</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Conclusions and future research</a:t>
            </a:r>
            <a:endParaRPr sz="2400">
              <a:latin typeface="Calibri"/>
              <a:ea typeface="Calibri"/>
              <a:cs typeface="Calibri"/>
              <a:sym typeface="Calibri"/>
            </a:endParaRPr>
          </a:p>
        </p:txBody>
      </p:sp>
      <p:sp>
        <p:nvSpPr>
          <p:cNvPr id="246" name="Google Shape;246;g2e6ca18ef36_0_7"/>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247" name="Google Shape;247;g2e6ca18ef36_0_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e48a528fe3_0_187"/>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Traffic monitoring</a:t>
            </a:r>
            <a:endParaRPr b="0" sz="3000" strike="noStrike">
              <a:solidFill>
                <a:srgbClr val="AB1E23"/>
              </a:solidFill>
              <a:latin typeface="Arial"/>
              <a:ea typeface="Arial"/>
              <a:cs typeface="Arial"/>
              <a:sym typeface="Arial"/>
            </a:endParaRPr>
          </a:p>
        </p:txBody>
      </p:sp>
      <p:sp>
        <p:nvSpPr>
          <p:cNvPr id="253" name="Google Shape;253;g2e48a528fe3_0_187"/>
          <p:cNvSpPr txBox="1"/>
          <p:nvPr>
            <p:ph idx="1" type="body"/>
          </p:nvPr>
        </p:nvSpPr>
        <p:spPr>
          <a:xfrm>
            <a:off x="945000" y="1199325"/>
            <a:ext cx="7965000" cy="12021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Traffic monitoring is a classic problem within CV.</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Traffic surveillance using video cameras was significantly improved with DL.</a:t>
            </a:r>
            <a:endParaRPr sz="2400">
              <a:latin typeface="Calibri"/>
              <a:ea typeface="Calibri"/>
              <a:cs typeface="Calibri"/>
              <a:sym typeface="Calibri"/>
            </a:endParaRPr>
          </a:p>
        </p:txBody>
      </p:sp>
      <p:sp>
        <p:nvSpPr>
          <p:cNvPr id="254" name="Google Shape;254;g2e48a528fe3_0_18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255" name="Google Shape;255;g2e48a528fe3_0_187"/>
          <p:cNvSpPr txBox="1"/>
          <p:nvPr>
            <p:ph idx="11" type="ftr"/>
          </p:nvPr>
        </p:nvSpPr>
        <p:spPr>
          <a:xfrm rot="-5400000">
            <a:off x="-1435650" y="22811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State of the art</a:t>
            </a:r>
            <a:endParaRPr>
              <a:latin typeface="Arial"/>
              <a:ea typeface="Arial"/>
              <a:cs typeface="Arial"/>
              <a:sym typeface="Arial"/>
            </a:endParaRPr>
          </a:p>
        </p:txBody>
      </p:sp>
      <p:pic>
        <p:nvPicPr>
          <p:cNvPr id="256" name="Google Shape;256;g2e48a528fe3_0_187"/>
          <p:cNvPicPr preferRelativeResize="0"/>
          <p:nvPr/>
        </p:nvPicPr>
        <p:blipFill rotWithShape="1">
          <a:blip r:embed="rId3">
            <a:alphaModFix/>
          </a:blip>
          <a:srcRect b="0" l="0" r="0" t="0"/>
          <a:stretch/>
        </p:blipFill>
        <p:spPr>
          <a:xfrm>
            <a:off x="3452639" y="2468100"/>
            <a:ext cx="3131225" cy="2563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e48a528fe3_0_203"/>
          <p:cNvSpPr txBox="1"/>
          <p:nvPr>
            <p:ph type="title"/>
          </p:nvPr>
        </p:nvSpPr>
        <p:spPr>
          <a:xfrm>
            <a:off x="1350000" y="0"/>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Deep learning object detection, datasets and assessment</a:t>
            </a:r>
            <a:endParaRPr b="0" sz="3000" strike="noStrike">
              <a:solidFill>
                <a:srgbClr val="AB1E23"/>
              </a:solidFill>
              <a:latin typeface="Arial"/>
              <a:ea typeface="Arial"/>
              <a:cs typeface="Arial"/>
              <a:sym typeface="Arial"/>
            </a:endParaRPr>
          </a:p>
        </p:txBody>
      </p:sp>
      <p:sp>
        <p:nvSpPr>
          <p:cNvPr id="262" name="Google Shape;262;g2e48a528fe3_0_203"/>
          <p:cNvSpPr txBox="1"/>
          <p:nvPr>
            <p:ph idx="1" type="body"/>
          </p:nvPr>
        </p:nvSpPr>
        <p:spPr>
          <a:xfrm>
            <a:off x="945000" y="827698"/>
            <a:ext cx="7965000" cy="26037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Significant popularity lately. Notable advancements.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Part of the perception in autonomous driving systems.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Many datasets are available like COCO, ImageNet, Pascal VOC… and some others specialized.</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Each CV tasks includes a specific set of evaluation 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All the current state-of-the art solutions rely on DL.</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Faster R-CNN, SSD, YOLO, DETR, Swin Transformer, DINO…</a:t>
            </a:r>
            <a:endParaRPr sz="2400">
              <a:latin typeface="Calibri"/>
              <a:ea typeface="Calibri"/>
              <a:cs typeface="Calibri"/>
              <a:sym typeface="Calibri"/>
            </a:endParaRPr>
          </a:p>
        </p:txBody>
      </p:sp>
      <p:sp>
        <p:nvSpPr>
          <p:cNvPr id="263" name="Google Shape;263;g2e48a528fe3_0_203"/>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264" name="Google Shape;264;g2e48a528fe3_0_203"/>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State of the art</a:t>
            </a:r>
            <a:endParaRPr>
              <a:latin typeface="Arial"/>
              <a:ea typeface="Arial"/>
              <a:cs typeface="Arial"/>
              <a:sym typeface="Arial"/>
            </a:endParaRPr>
          </a:p>
        </p:txBody>
      </p:sp>
      <p:pic>
        <p:nvPicPr>
          <p:cNvPr id="265" name="Google Shape;265;g2e48a528fe3_0_203"/>
          <p:cNvPicPr preferRelativeResize="0"/>
          <p:nvPr/>
        </p:nvPicPr>
        <p:blipFill rotWithShape="1">
          <a:blip r:embed="rId3">
            <a:alphaModFix/>
          </a:blip>
          <a:srcRect b="0" l="0" r="0" t="0"/>
          <a:stretch/>
        </p:blipFill>
        <p:spPr>
          <a:xfrm>
            <a:off x="5930838" y="1898712"/>
            <a:ext cx="440562" cy="444000"/>
          </a:xfrm>
          <a:prstGeom prst="rect">
            <a:avLst/>
          </a:prstGeom>
          <a:noFill/>
          <a:ln>
            <a:noFill/>
          </a:ln>
        </p:spPr>
      </p:pic>
      <p:pic>
        <p:nvPicPr>
          <p:cNvPr id="266" name="Google Shape;266;g2e48a528fe3_0_203"/>
          <p:cNvPicPr preferRelativeResize="0"/>
          <p:nvPr/>
        </p:nvPicPr>
        <p:blipFill rotWithShape="1">
          <a:blip r:embed="rId4">
            <a:alphaModFix/>
          </a:blip>
          <a:srcRect b="0" l="0" r="0" t="0"/>
          <a:stretch/>
        </p:blipFill>
        <p:spPr>
          <a:xfrm>
            <a:off x="6401899" y="1900438"/>
            <a:ext cx="440550" cy="440550"/>
          </a:xfrm>
          <a:prstGeom prst="rect">
            <a:avLst/>
          </a:prstGeom>
          <a:noFill/>
          <a:ln>
            <a:noFill/>
          </a:ln>
        </p:spPr>
      </p:pic>
      <p:pic>
        <p:nvPicPr>
          <p:cNvPr id="267" name="Google Shape;267;g2e48a528fe3_0_203"/>
          <p:cNvPicPr preferRelativeResize="0"/>
          <p:nvPr/>
        </p:nvPicPr>
        <p:blipFill rotWithShape="1">
          <a:blip r:embed="rId5">
            <a:alphaModFix/>
          </a:blip>
          <a:srcRect b="0" l="0" r="0" t="0"/>
          <a:stretch/>
        </p:blipFill>
        <p:spPr>
          <a:xfrm>
            <a:off x="6872950" y="1919325"/>
            <a:ext cx="1146100" cy="402775"/>
          </a:xfrm>
          <a:prstGeom prst="rect">
            <a:avLst/>
          </a:prstGeom>
          <a:noFill/>
          <a:ln>
            <a:noFill/>
          </a:ln>
        </p:spPr>
      </p:pic>
      <p:pic>
        <p:nvPicPr>
          <p:cNvPr id="268" name="Google Shape;268;g2e48a528fe3_0_203"/>
          <p:cNvPicPr preferRelativeResize="0"/>
          <p:nvPr/>
        </p:nvPicPr>
        <p:blipFill rotWithShape="1">
          <a:blip r:embed="rId6">
            <a:alphaModFix/>
          </a:blip>
          <a:srcRect b="0" l="0" r="0" t="0"/>
          <a:stretch/>
        </p:blipFill>
        <p:spPr>
          <a:xfrm>
            <a:off x="3788463" y="3489700"/>
            <a:ext cx="2459576" cy="1537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g2e6ca18ef36_0_88"/>
          <p:cNvPicPr preferRelativeResize="0"/>
          <p:nvPr/>
        </p:nvPicPr>
        <p:blipFill rotWithShape="1">
          <a:blip r:embed="rId3">
            <a:alphaModFix/>
          </a:blip>
          <a:srcRect b="0" l="0" r="0" t="0"/>
          <a:stretch/>
        </p:blipFill>
        <p:spPr>
          <a:xfrm>
            <a:off x="5171625" y="3463377"/>
            <a:ext cx="3853749" cy="1680125"/>
          </a:xfrm>
          <a:prstGeom prst="rect">
            <a:avLst/>
          </a:prstGeom>
          <a:noFill/>
          <a:ln>
            <a:noFill/>
          </a:ln>
        </p:spPr>
      </p:pic>
      <p:pic>
        <p:nvPicPr>
          <p:cNvPr id="274" name="Google Shape;274;g2e6ca18ef36_0_88"/>
          <p:cNvPicPr preferRelativeResize="0"/>
          <p:nvPr/>
        </p:nvPicPr>
        <p:blipFill rotWithShape="1">
          <a:blip r:embed="rId4">
            <a:alphaModFix/>
          </a:blip>
          <a:srcRect b="0" l="0" r="0" t="0"/>
          <a:stretch/>
        </p:blipFill>
        <p:spPr>
          <a:xfrm>
            <a:off x="1562232" y="2313300"/>
            <a:ext cx="2528318" cy="1390575"/>
          </a:xfrm>
          <a:prstGeom prst="rect">
            <a:avLst/>
          </a:prstGeom>
          <a:noFill/>
          <a:ln>
            <a:noFill/>
          </a:ln>
        </p:spPr>
      </p:pic>
      <p:sp>
        <p:nvSpPr>
          <p:cNvPr id="275" name="Google Shape;275;g2e6ca18ef36_0_88"/>
          <p:cNvSpPr txBox="1"/>
          <p:nvPr>
            <p:ph type="title"/>
          </p:nvPr>
        </p:nvSpPr>
        <p:spPr>
          <a:xfrm>
            <a:off x="1350000" y="0"/>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Imitation learning and RL for driving autonomously</a:t>
            </a:r>
            <a:endParaRPr b="0" sz="3000" strike="noStrike">
              <a:solidFill>
                <a:srgbClr val="AB1E23"/>
              </a:solidFill>
              <a:latin typeface="Arial"/>
              <a:ea typeface="Arial"/>
              <a:cs typeface="Arial"/>
              <a:sym typeface="Arial"/>
            </a:endParaRPr>
          </a:p>
        </p:txBody>
      </p:sp>
      <p:sp>
        <p:nvSpPr>
          <p:cNvPr id="276" name="Google Shape;276;g2e6ca18ef36_0_88"/>
          <p:cNvSpPr txBox="1"/>
          <p:nvPr>
            <p:ph idx="1" type="body"/>
          </p:nvPr>
        </p:nvSpPr>
        <p:spPr>
          <a:xfrm>
            <a:off x="945000" y="810000"/>
            <a:ext cx="5114100" cy="15033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Imitation learning</a:t>
            </a:r>
            <a:r>
              <a:rPr lang="en" sz="2400">
                <a:latin typeface="Calibri"/>
                <a:ea typeface="Calibri"/>
                <a:cs typeface="Calibri"/>
                <a:sym typeface="Calibri"/>
              </a:rPr>
              <a:t> (behavior cloning).</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Reinforcement learning (RL- DRL).</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PilotNet.</a:t>
            </a:r>
            <a:r>
              <a:rPr lang="en" sz="2400">
                <a:latin typeface="Calibri"/>
                <a:ea typeface="Calibri"/>
                <a:cs typeface="Calibri"/>
                <a:sym typeface="Calibri"/>
              </a:rPr>
              <a:t> </a:t>
            </a:r>
            <a:r>
              <a:rPr b="1" lang="en" sz="2400">
                <a:solidFill>
                  <a:schemeClr val="dk1"/>
                </a:solidFill>
                <a:latin typeface="Calibri"/>
                <a:ea typeface="Calibri"/>
                <a:cs typeface="Calibri"/>
                <a:sym typeface="Calibri"/>
              </a:rPr>
              <a:t>Vision-based E2E AD</a:t>
            </a:r>
            <a:r>
              <a:rPr lang="en"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TCP, ReasonNet, Transfuser…</a:t>
            </a:r>
            <a:endParaRPr sz="2400">
              <a:solidFill>
                <a:schemeClr val="dk1"/>
              </a:solidFill>
              <a:latin typeface="Calibri"/>
              <a:ea typeface="Calibri"/>
              <a:cs typeface="Calibri"/>
              <a:sym typeface="Calibri"/>
            </a:endParaRPr>
          </a:p>
        </p:txBody>
      </p:sp>
      <p:sp>
        <p:nvSpPr>
          <p:cNvPr id="277" name="Google Shape;277;g2e6ca18ef36_0_8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278" name="Google Shape;278;g2e6ca18ef36_0_88"/>
          <p:cNvPicPr preferRelativeResize="0"/>
          <p:nvPr/>
        </p:nvPicPr>
        <p:blipFill rotWithShape="1">
          <a:blip r:embed="rId5">
            <a:alphaModFix/>
          </a:blip>
          <a:srcRect b="0" l="0" r="0" t="0"/>
          <a:stretch/>
        </p:blipFill>
        <p:spPr>
          <a:xfrm>
            <a:off x="621003" y="3703875"/>
            <a:ext cx="4410823" cy="1439625"/>
          </a:xfrm>
          <a:prstGeom prst="rect">
            <a:avLst/>
          </a:prstGeom>
          <a:noFill/>
          <a:ln>
            <a:noFill/>
          </a:ln>
        </p:spPr>
      </p:pic>
      <p:sp>
        <p:nvSpPr>
          <p:cNvPr id="279" name="Google Shape;279;g2e6ca18ef36_0_88"/>
          <p:cNvSpPr txBox="1"/>
          <p:nvPr>
            <p:ph idx="11" type="ftr"/>
          </p:nvPr>
        </p:nvSpPr>
        <p:spPr>
          <a:xfrm rot="-5400000">
            <a:off x="-1435650" y="22811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State of the art</a:t>
            </a:r>
            <a:endParaRPr>
              <a:latin typeface="Arial"/>
              <a:ea typeface="Arial"/>
              <a:cs typeface="Arial"/>
              <a:sym typeface="Arial"/>
            </a:endParaRPr>
          </a:p>
        </p:txBody>
      </p:sp>
      <p:pic>
        <p:nvPicPr>
          <p:cNvPr id="280" name="Google Shape;280;g2e6ca18ef36_0_88"/>
          <p:cNvPicPr preferRelativeResize="0"/>
          <p:nvPr/>
        </p:nvPicPr>
        <p:blipFill rotWithShape="1">
          <a:blip r:embed="rId6">
            <a:alphaModFix/>
          </a:blip>
          <a:srcRect b="0" l="0" r="0" t="0"/>
          <a:stretch/>
        </p:blipFill>
        <p:spPr>
          <a:xfrm>
            <a:off x="6140956" y="810000"/>
            <a:ext cx="1915081" cy="26533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e48a528fe3_0_224"/>
          <p:cNvSpPr txBox="1"/>
          <p:nvPr>
            <p:ph type="title"/>
          </p:nvPr>
        </p:nvSpPr>
        <p:spPr>
          <a:xfrm>
            <a:off x="1350000" y="0"/>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Simulation in AD and assessment. Datasets</a:t>
            </a:r>
            <a:endParaRPr b="0" sz="3000" strike="noStrike">
              <a:solidFill>
                <a:srgbClr val="AB1E23"/>
              </a:solidFill>
              <a:latin typeface="Arial"/>
              <a:ea typeface="Arial"/>
              <a:cs typeface="Arial"/>
              <a:sym typeface="Arial"/>
            </a:endParaRPr>
          </a:p>
        </p:txBody>
      </p:sp>
      <p:sp>
        <p:nvSpPr>
          <p:cNvPr id="286" name="Google Shape;286;g2e48a528fe3_0_224"/>
          <p:cNvSpPr txBox="1"/>
          <p:nvPr>
            <p:ph idx="1" type="body"/>
          </p:nvPr>
        </p:nvSpPr>
        <p:spPr>
          <a:xfrm>
            <a:off x="945000" y="810000"/>
            <a:ext cx="7965000" cy="22578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Importance of simulation in robotics, in addition to real-world testing.</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Diverse</a:t>
            </a:r>
            <a:r>
              <a:rPr lang="en" sz="2400">
                <a:latin typeface="Calibri"/>
                <a:ea typeface="Calibri"/>
                <a:cs typeface="Calibri"/>
                <a:sym typeface="Calibri"/>
              </a:rPr>
              <a:t> simulators for AD are available: SUMO, TORCS, Gazebo, CARLA, DeepDrive, Autoware, proprietary simulators, world generators…</a:t>
            </a:r>
            <a:endParaRPr sz="2400">
              <a:latin typeface="Calibri"/>
              <a:ea typeface="Calibri"/>
              <a:cs typeface="Calibri"/>
              <a:sym typeface="Calibri"/>
            </a:endParaRPr>
          </a:p>
        </p:txBody>
      </p:sp>
      <p:sp>
        <p:nvSpPr>
          <p:cNvPr id="287" name="Google Shape;287;g2e48a528fe3_0_224"/>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288" name="Google Shape;288;g2e48a528fe3_0_224"/>
          <p:cNvPicPr preferRelativeResize="0"/>
          <p:nvPr/>
        </p:nvPicPr>
        <p:blipFill rotWithShape="1">
          <a:blip r:embed="rId3">
            <a:alphaModFix/>
          </a:blip>
          <a:srcRect b="0" l="0" r="0" t="0"/>
          <a:stretch/>
        </p:blipFill>
        <p:spPr>
          <a:xfrm>
            <a:off x="2327150" y="3030550"/>
            <a:ext cx="5571350" cy="2112950"/>
          </a:xfrm>
          <a:prstGeom prst="rect">
            <a:avLst/>
          </a:prstGeom>
          <a:noFill/>
          <a:ln>
            <a:noFill/>
          </a:ln>
        </p:spPr>
      </p:pic>
      <p:sp>
        <p:nvSpPr>
          <p:cNvPr id="289" name="Google Shape;289;g2e48a528fe3_0_224"/>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State of the art</a:t>
            </a:r>
            <a:endParaRPr>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e48a528fe3_0_231"/>
          <p:cNvSpPr txBox="1"/>
          <p:nvPr>
            <p:ph type="title"/>
          </p:nvPr>
        </p:nvSpPr>
        <p:spPr>
          <a:xfrm>
            <a:off x="1350000" y="0"/>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Simulation in AD and assessment. Datasets</a:t>
            </a:r>
            <a:endParaRPr b="0" sz="3000" strike="noStrike">
              <a:solidFill>
                <a:srgbClr val="AB1E23"/>
              </a:solidFill>
              <a:latin typeface="Arial"/>
              <a:ea typeface="Arial"/>
              <a:cs typeface="Arial"/>
              <a:sym typeface="Arial"/>
            </a:endParaRPr>
          </a:p>
        </p:txBody>
      </p:sp>
      <p:sp>
        <p:nvSpPr>
          <p:cNvPr id="295" name="Google Shape;295;g2e48a528fe3_0_231"/>
          <p:cNvSpPr txBox="1"/>
          <p:nvPr>
            <p:ph idx="1" type="body"/>
          </p:nvPr>
        </p:nvSpPr>
        <p:spPr>
          <a:xfrm>
            <a:off x="945000" y="810000"/>
            <a:ext cx="7965000" cy="13683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In AD development, there are a lot of specialized datasets: nuScenes, BDD100K, KITTI, Cityscapes…</a:t>
            </a:r>
            <a:endParaRPr sz="2400">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CARLA Leaderboard for the assessment of solutions.</a:t>
            </a:r>
            <a:endParaRPr sz="2400">
              <a:solidFill>
                <a:schemeClr val="dk1"/>
              </a:solidFill>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Many different tasks and specific metrics needed.</a:t>
            </a:r>
            <a:endParaRPr sz="2400">
              <a:latin typeface="Calibri"/>
              <a:ea typeface="Calibri"/>
              <a:cs typeface="Calibri"/>
              <a:sym typeface="Calibri"/>
            </a:endParaRPr>
          </a:p>
        </p:txBody>
      </p:sp>
      <p:sp>
        <p:nvSpPr>
          <p:cNvPr id="296" name="Google Shape;296;g2e48a528fe3_0_23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297" name="Google Shape;297;g2e48a528fe3_0_231"/>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State of the art</a:t>
            </a:r>
            <a:endParaRPr>
              <a:latin typeface="Arial"/>
              <a:ea typeface="Arial"/>
              <a:cs typeface="Arial"/>
              <a:sym typeface="Arial"/>
            </a:endParaRPr>
          </a:p>
        </p:txBody>
      </p:sp>
      <p:pic>
        <p:nvPicPr>
          <p:cNvPr id="298" name="Google Shape;298;g2e48a528fe3_0_231"/>
          <p:cNvPicPr preferRelativeResize="0"/>
          <p:nvPr/>
        </p:nvPicPr>
        <p:blipFill rotWithShape="1">
          <a:blip r:embed="rId3">
            <a:alphaModFix/>
          </a:blip>
          <a:srcRect b="0" l="0" r="0" t="0"/>
          <a:stretch/>
        </p:blipFill>
        <p:spPr>
          <a:xfrm>
            <a:off x="945001" y="2469050"/>
            <a:ext cx="3718452" cy="2091625"/>
          </a:xfrm>
          <a:prstGeom prst="rect">
            <a:avLst/>
          </a:prstGeom>
          <a:noFill/>
          <a:ln>
            <a:noFill/>
          </a:ln>
        </p:spPr>
      </p:pic>
      <p:pic>
        <p:nvPicPr>
          <p:cNvPr id="299" name="Google Shape;299;g2e48a528fe3_0_231"/>
          <p:cNvPicPr preferRelativeResize="0"/>
          <p:nvPr/>
        </p:nvPicPr>
        <p:blipFill rotWithShape="1">
          <a:blip r:embed="rId4">
            <a:alphaModFix/>
          </a:blip>
          <a:srcRect b="0" l="0" r="0" t="0"/>
          <a:stretch/>
        </p:blipFill>
        <p:spPr>
          <a:xfrm>
            <a:off x="4996900" y="2469050"/>
            <a:ext cx="3689610" cy="20916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2e6ca18ef36_0_14"/>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305" name="Google Shape;305;g2e6ca18ef36_0_14"/>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Introduction</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State-of-the-art</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0000FF"/>
              </a:buClr>
              <a:buSzPts val="2400"/>
              <a:buFont typeface="Calibri"/>
              <a:buChar char="●"/>
            </a:pPr>
            <a:r>
              <a:rPr b="1" lang="en" sz="2400">
                <a:solidFill>
                  <a:srgbClr val="0000FF"/>
                </a:solidFill>
                <a:latin typeface="Calibri"/>
                <a:ea typeface="Calibri"/>
                <a:cs typeface="Calibri"/>
                <a:sym typeface="Calibri"/>
              </a:rPr>
              <a:t>TrafficSensor</a:t>
            </a:r>
            <a:endParaRPr b="1" sz="2400">
              <a:solidFill>
                <a:srgbClr val="0000FF"/>
              </a:solidFill>
              <a:latin typeface="Calibri"/>
              <a:ea typeface="Calibri"/>
              <a:cs typeface="Calibri"/>
              <a:sym typeface="Calibri"/>
            </a:endParaRPr>
          </a:p>
          <a:p>
            <a:pPr indent="-381000" lvl="0" marL="457200" marR="0" rtl="0" algn="l">
              <a:lnSpc>
                <a:spcPct val="100000"/>
              </a:lnSpc>
              <a:spcBef>
                <a:spcPts val="0"/>
              </a:spcBef>
              <a:spcAft>
                <a:spcPts val="0"/>
              </a:spcAft>
              <a:buClr>
                <a:srgbClr val="0000FF"/>
              </a:buClr>
              <a:buSzPts val="2400"/>
              <a:buFont typeface="Calibri"/>
              <a:buChar char="●"/>
            </a:pPr>
            <a:r>
              <a:rPr lang="en" sz="2400">
                <a:solidFill>
                  <a:srgbClr val="0000FF"/>
                </a:solidFill>
                <a:latin typeface="Calibri"/>
                <a:ea typeface="Calibri"/>
                <a:cs typeface="Calibri"/>
                <a:sym typeface="Calibri"/>
              </a:rPr>
              <a:t>DetectionMetrics</a:t>
            </a:r>
            <a:endParaRPr sz="2400">
              <a:solidFill>
                <a:srgbClr val="0000FF"/>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Behavior 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Adding memory</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Optimizing DL models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Driving in traffic</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Conclusions and future research</a:t>
            </a:r>
            <a:endParaRPr sz="2400">
              <a:latin typeface="Calibri"/>
              <a:ea typeface="Calibri"/>
              <a:cs typeface="Calibri"/>
              <a:sym typeface="Calibri"/>
            </a:endParaRPr>
          </a:p>
        </p:txBody>
      </p:sp>
      <p:sp>
        <p:nvSpPr>
          <p:cNvPr id="306" name="Google Shape;306;g2e6ca18ef36_0_14"/>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307" name="Google Shape;307;g2e6ca18ef36_0_14"/>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308" name="Google Shape;308;g2e6ca18ef36_0_14"/>
          <p:cNvSpPr txBox="1"/>
          <p:nvPr>
            <p:ph idx="1" type="body"/>
          </p:nvPr>
        </p:nvSpPr>
        <p:spPr>
          <a:xfrm>
            <a:off x="3345300" y="4789550"/>
            <a:ext cx="3345900" cy="3051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SzPts val="935"/>
              <a:buNone/>
            </a:pPr>
            <a:r>
              <a:rPr b="1" lang="en" sz="2440">
                <a:solidFill>
                  <a:srgbClr val="AB1E23"/>
                </a:solidFill>
                <a:latin typeface="Calibri"/>
                <a:ea typeface="Calibri"/>
                <a:cs typeface="Calibri"/>
                <a:sym typeface="Calibri"/>
              </a:rPr>
              <a:t>Perception</a:t>
            </a:r>
            <a:r>
              <a:rPr b="1" lang="en" sz="2440">
                <a:solidFill>
                  <a:srgbClr val="AB1E23"/>
                </a:solidFill>
                <a:latin typeface="Calibri"/>
                <a:ea typeface="Calibri"/>
                <a:cs typeface="Calibri"/>
                <a:sym typeface="Calibri"/>
              </a:rPr>
              <a:t> content block</a:t>
            </a:r>
            <a:endParaRPr sz="244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2e5ba9959c8_0_7"/>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Monitoring and assessing traffic with deep learning</a:t>
            </a:r>
            <a:endParaRPr b="0" sz="3000" strike="noStrike">
              <a:solidFill>
                <a:srgbClr val="AB1E23"/>
              </a:solidFill>
              <a:latin typeface="Arial"/>
              <a:ea typeface="Arial"/>
              <a:cs typeface="Arial"/>
              <a:sym typeface="Arial"/>
            </a:endParaRPr>
          </a:p>
        </p:txBody>
      </p:sp>
      <p:sp>
        <p:nvSpPr>
          <p:cNvPr id="314" name="Google Shape;314;g2e5ba9959c8_0_7"/>
          <p:cNvSpPr txBox="1"/>
          <p:nvPr>
            <p:ph idx="1" type="body"/>
          </p:nvPr>
        </p:nvSpPr>
        <p:spPr>
          <a:xfrm>
            <a:off x="937700" y="1304450"/>
            <a:ext cx="7965000" cy="3019200"/>
          </a:xfrm>
          <a:prstGeom prst="rect">
            <a:avLst/>
          </a:prstGeom>
          <a:noFill/>
          <a:ln>
            <a:noFill/>
          </a:ln>
        </p:spPr>
        <p:txBody>
          <a:bodyPr anchorCtr="0" anchor="t" bIns="0" lIns="0" spcFirstLastPara="1" rIns="0" wrap="square" tIns="0">
            <a:normAutofit/>
          </a:bodyPr>
          <a:lstStyle/>
          <a:p>
            <a:pPr indent="-381000" lvl="0" marL="457200" rtl="0" algn="l">
              <a:lnSpc>
                <a:spcPct val="100000"/>
              </a:lnSpc>
              <a:spcBef>
                <a:spcPts val="0"/>
              </a:spcBef>
              <a:spcAft>
                <a:spcPts val="0"/>
              </a:spcAft>
              <a:buSzPts val="2400"/>
              <a:buFont typeface="Calibri"/>
              <a:buChar char="●"/>
            </a:pPr>
            <a:r>
              <a:rPr lang="en" sz="2400">
                <a:solidFill>
                  <a:schemeClr val="dk1"/>
                </a:solidFill>
                <a:latin typeface="Calibri"/>
                <a:ea typeface="Calibri"/>
                <a:cs typeface="Calibri"/>
                <a:sym typeface="Calibri"/>
              </a:rPr>
              <a:t>Monitoring of real-time traffic on highways, road, and streets may provide useful data both for infrastructure planning and for traffic management in general.</a:t>
            </a:r>
            <a:endParaRPr sz="2400">
              <a:solidFill>
                <a:schemeClr val="dk1"/>
              </a:solidFill>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b="1" lang="en" sz="2400">
                <a:solidFill>
                  <a:schemeClr val="dk1"/>
                </a:solidFill>
                <a:latin typeface="Calibri"/>
                <a:ea typeface="Calibri"/>
                <a:cs typeface="Calibri"/>
                <a:sym typeface="Calibri"/>
              </a:rPr>
              <a:t>TrafficSensor</a:t>
            </a:r>
            <a:r>
              <a:rPr lang="en" sz="2400">
                <a:solidFill>
                  <a:schemeClr val="dk1"/>
                </a:solidFill>
                <a:latin typeface="Calibri"/>
                <a:ea typeface="Calibri"/>
                <a:cs typeface="Calibri"/>
                <a:sym typeface="Calibri"/>
              </a:rPr>
              <a:t>: open-source system that employs deep learning for automatic vehicle tracking and classification on highways using a calibrated and fixed camera.</a:t>
            </a:r>
            <a:endParaRPr sz="2400">
              <a:solidFill>
                <a:schemeClr val="dk1"/>
              </a:solidFill>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Evolution of previous system (TrafficMonitor).</a:t>
            </a:r>
            <a:endParaRPr sz="2400">
              <a:solidFill>
                <a:schemeClr val="dk1"/>
              </a:solidFill>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Intro to traffic application domain, CV, AD.</a:t>
            </a:r>
            <a:endParaRPr sz="2400">
              <a:solidFill>
                <a:schemeClr val="dk1"/>
              </a:solidFill>
              <a:latin typeface="Calibri"/>
              <a:ea typeface="Calibri"/>
              <a:cs typeface="Calibri"/>
              <a:sym typeface="Calibri"/>
            </a:endParaRPr>
          </a:p>
        </p:txBody>
      </p:sp>
      <p:sp>
        <p:nvSpPr>
          <p:cNvPr id="315" name="Google Shape;315;g2e5ba9959c8_0_7"/>
          <p:cNvSpPr txBox="1"/>
          <p:nvPr>
            <p:ph idx="11" type="ftr"/>
          </p:nvPr>
        </p:nvSpPr>
        <p:spPr>
          <a:xfrm rot="-5400000">
            <a:off x="-1435650" y="228844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TrafficSensor</a:t>
            </a:r>
            <a:endParaRPr>
              <a:latin typeface="Arial"/>
              <a:ea typeface="Arial"/>
              <a:cs typeface="Arial"/>
              <a:sym typeface="Arial"/>
            </a:endParaRPr>
          </a:p>
        </p:txBody>
      </p:sp>
      <p:sp>
        <p:nvSpPr>
          <p:cNvPr id="316" name="Google Shape;316;g2e5ba9959c8_0_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317" name="Google Shape;317;g2e5ba9959c8_0_7"/>
          <p:cNvSpPr txBox="1"/>
          <p:nvPr>
            <p:ph idx="1" type="body"/>
          </p:nvPr>
        </p:nvSpPr>
        <p:spPr>
          <a:xfrm>
            <a:off x="1035750" y="4488000"/>
            <a:ext cx="7965000" cy="6555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100"/>
              <a:buNone/>
            </a:pPr>
            <a:r>
              <a:rPr lang="en">
                <a:solidFill>
                  <a:srgbClr val="434343"/>
                </a:solidFill>
                <a:latin typeface="Calibri"/>
                <a:ea typeface="Calibri"/>
                <a:cs typeface="Calibri"/>
                <a:sym typeface="Calibri"/>
              </a:rPr>
              <a:t>J. Fernández, J. M. Cañas, V. Fernández, and </a:t>
            </a:r>
            <a:r>
              <a:rPr lang="en" u="sng">
                <a:solidFill>
                  <a:srgbClr val="434343"/>
                </a:solidFill>
                <a:latin typeface="Calibri"/>
                <a:ea typeface="Calibri"/>
                <a:cs typeface="Calibri"/>
                <a:sym typeface="Calibri"/>
              </a:rPr>
              <a:t>S. Paniego</a:t>
            </a:r>
            <a:r>
              <a:rPr lang="en">
                <a:solidFill>
                  <a:srgbClr val="434343"/>
                </a:solidFill>
                <a:latin typeface="Calibri"/>
                <a:ea typeface="Calibri"/>
                <a:cs typeface="Calibri"/>
                <a:sym typeface="Calibri"/>
              </a:rPr>
              <a:t>, “Robust real-time traffic surveillance with deep learning,” Computational Intelligence and Neuroscience, vol. 2021, p. 4 632 353, Dec. 2021. doi: 10.1155/2021/4632353. [Online]. Available: https://doi.org/10.1155/2021/4632353</a:t>
            </a:r>
            <a:endParaRPr>
              <a:solidFill>
                <a:srgbClr val="434343"/>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2e5ba9959c8_0_23"/>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156" name="Google Shape;156;g2e5ba9959c8_0_23"/>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Introduction</a:t>
            </a:r>
            <a:endParaRPr b="1"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State-of-the-art</a:t>
            </a:r>
            <a:endParaRPr b="1" sz="2400">
              <a:latin typeface="Calibri"/>
              <a:ea typeface="Calibri"/>
              <a:cs typeface="Calibri"/>
              <a:sym typeface="Calibri"/>
            </a:endParaRPr>
          </a:p>
          <a:p>
            <a:pPr indent="-381000" lvl="0" marL="457200" marR="0" rtl="0" algn="l">
              <a:lnSpc>
                <a:spcPct val="100000"/>
              </a:lnSpc>
              <a:spcBef>
                <a:spcPts val="0"/>
              </a:spcBef>
              <a:spcAft>
                <a:spcPts val="0"/>
              </a:spcAft>
              <a:buClr>
                <a:srgbClr val="0000FF"/>
              </a:buClr>
              <a:buSzPts val="2400"/>
              <a:buFont typeface="Calibri"/>
              <a:buChar char="●"/>
            </a:pPr>
            <a:r>
              <a:rPr b="1" lang="en" sz="2400">
                <a:solidFill>
                  <a:srgbClr val="0000FF"/>
                </a:solidFill>
                <a:latin typeface="Calibri"/>
                <a:ea typeface="Calibri"/>
                <a:cs typeface="Calibri"/>
                <a:sym typeface="Calibri"/>
              </a:rPr>
              <a:t>TrafficSensor</a:t>
            </a:r>
            <a:endParaRPr b="1" sz="2400">
              <a:solidFill>
                <a:srgbClr val="0000FF"/>
              </a:solidFill>
              <a:latin typeface="Calibri"/>
              <a:ea typeface="Calibri"/>
              <a:cs typeface="Calibri"/>
              <a:sym typeface="Calibri"/>
            </a:endParaRPr>
          </a:p>
          <a:p>
            <a:pPr indent="-381000" lvl="0" marL="457200" marR="0" rtl="0" algn="l">
              <a:lnSpc>
                <a:spcPct val="100000"/>
              </a:lnSpc>
              <a:spcBef>
                <a:spcPts val="0"/>
              </a:spcBef>
              <a:spcAft>
                <a:spcPts val="0"/>
              </a:spcAft>
              <a:buClr>
                <a:srgbClr val="0000FF"/>
              </a:buClr>
              <a:buSzPts val="2400"/>
              <a:buFont typeface="Calibri"/>
              <a:buChar char="●"/>
            </a:pPr>
            <a:r>
              <a:rPr b="1" lang="en" sz="2400">
                <a:solidFill>
                  <a:srgbClr val="0000FF"/>
                </a:solidFill>
                <a:latin typeface="Calibri"/>
                <a:ea typeface="Calibri"/>
                <a:cs typeface="Calibri"/>
                <a:sym typeface="Calibri"/>
              </a:rPr>
              <a:t>DetectionMetrics</a:t>
            </a:r>
            <a:endParaRPr b="1" sz="2400">
              <a:solidFill>
                <a:srgbClr val="0000F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b="1" lang="en" sz="2400">
                <a:solidFill>
                  <a:srgbClr val="6AA84F"/>
                </a:solidFill>
                <a:latin typeface="Calibri"/>
                <a:ea typeface="Calibri"/>
                <a:cs typeface="Calibri"/>
                <a:sym typeface="Calibri"/>
              </a:rPr>
              <a:t>Behavior Metrics</a:t>
            </a:r>
            <a:endParaRPr b="1"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b="1" lang="en" sz="2400">
                <a:solidFill>
                  <a:srgbClr val="6AA84F"/>
                </a:solidFill>
                <a:latin typeface="Calibri"/>
                <a:ea typeface="Calibri"/>
                <a:cs typeface="Calibri"/>
                <a:sym typeface="Calibri"/>
              </a:rPr>
              <a:t>Adding memory</a:t>
            </a:r>
            <a:endParaRPr b="1"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b="1" lang="en" sz="2400">
                <a:solidFill>
                  <a:srgbClr val="6AA84F"/>
                </a:solidFill>
                <a:latin typeface="Calibri"/>
                <a:ea typeface="Calibri"/>
                <a:cs typeface="Calibri"/>
                <a:sym typeface="Calibri"/>
              </a:rPr>
              <a:t>Optimizing DL models</a:t>
            </a:r>
            <a:endParaRPr b="1"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b="1" lang="en" sz="2400">
                <a:solidFill>
                  <a:srgbClr val="6AA84F"/>
                </a:solidFill>
                <a:latin typeface="Calibri"/>
                <a:ea typeface="Calibri"/>
                <a:cs typeface="Calibri"/>
                <a:sym typeface="Calibri"/>
              </a:rPr>
              <a:t>Driving in traffic</a:t>
            </a:r>
            <a:endParaRPr b="1"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Conclusions and future research</a:t>
            </a:r>
            <a:endParaRPr b="1" sz="2400">
              <a:latin typeface="Calibri"/>
              <a:ea typeface="Calibri"/>
              <a:cs typeface="Calibri"/>
              <a:sym typeface="Calibri"/>
            </a:endParaRPr>
          </a:p>
        </p:txBody>
      </p:sp>
      <p:sp>
        <p:nvSpPr>
          <p:cNvPr id="157" name="Google Shape;157;g2e5ba9959c8_0_23"/>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158" name="Google Shape;158;g2e5ba9959c8_0_23"/>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e48a528fe3_0_265"/>
          <p:cNvSpPr txBox="1"/>
          <p:nvPr>
            <p:ph type="title"/>
          </p:nvPr>
        </p:nvSpPr>
        <p:spPr>
          <a:xfrm>
            <a:off x="1350000" y="0"/>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Monitoring and assessing traffic with deep learning</a:t>
            </a:r>
            <a:endParaRPr b="0" sz="3000" strike="noStrike">
              <a:solidFill>
                <a:srgbClr val="AB1E23"/>
              </a:solidFill>
              <a:latin typeface="Arial"/>
              <a:ea typeface="Arial"/>
              <a:cs typeface="Arial"/>
              <a:sym typeface="Arial"/>
            </a:endParaRPr>
          </a:p>
        </p:txBody>
      </p:sp>
      <p:sp>
        <p:nvSpPr>
          <p:cNvPr id="323" name="Google Shape;323;g2e48a528fe3_0_265"/>
          <p:cNvSpPr txBox="1"/>
          <p:nvPr>
            <p:ph idx="1" type="body"/>
          </p:nvPr>
        </p:nvSpPr>
        <p:spPr>
          <a:xfrm>
            <a:off x="952000" y="1026900"/>
            <a:ext cx="5344500" cy="3781200"/>
          </a:xfrm>
          <a:prstGeom prst="rect">
            <a:avLst/>
          </a:prstGeom>
          <a:noFill/>
          <a:ln>
            <a:noFill/>
          </a:ln>
        </p:spPr>
        <p:txBody>
          <a:bodyPr anchorCtr="0" anchor="t" bIns="0" lIns="0" spcFirstLastPara="1" rIns="0" wrap="square" tIns="0">
            <a:normAutofit/>
          </a:bodyPr>
          <a:lstStyle/>
          <a:p>
            <a:pPr indent="-381000" lvl="0" marL="457200" rtl="0" algn="l">
              <a:lnSpc>
                <a:spcPct val="100000"/>
              </a:lnSpc>
              <a:spcBef>
                <a:spcPts val="0"/>
              </a:spcBef>
              <a:spcAft>
                <a:spcPts val="0"/>
              </a:spcAft>
              <a:buClr>
                <a:schemeClr val="dk1"/>
              </a:buClr>
              <a:buSzPts val="2400"/>
              <a:buFont typeface="Calibri"/>
              <a:buChar char="●"/>
            </a:pPr>
            <a:r>
              <a:rPr lang="en" sz="2400">
                <a:latin typeface="Calibri"/>
                <a:ea typeface="Calibri"/>
                <a:cs typeface="Calibri"/>
                <a:sym typeface="Calibri"/>
              </a:rPr>
              <a:t>New dataset created (7 vehicle types).</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Two modules: </a:t>
            </a:r>
            <a:endParaRPr sz="2400">
              <a:latin typeface="Calibri"/>
              <a:ea typeface="Calibri"/>
              <a:cs typeface="Calibri"/>
              <a:sym typeface="Calibri"/>
            </a:endParaRPr>
          </a:p>
          <a:p>
            <a:pPr indent="-381000" lvl="1" marL="914400" rtl="0" algn="l">
              <a:lnSpc>
                <a:spcPct val="100000"/>
              </a:lnSpc>
              <a:spcBef>
                <a:spcPts val="0"/>
              </a:spcBef>
              <a:spcAft>
                <a:spcPts val="0"/>
              </a:spcAft>
              <a:buSzPts val="2400"/>
              <a:buFont typeface="Calibri"/>
              <a:buChar char="○"/>
            </a:pPr>
            <a:r>
              <a:rPr lang="en" sz="2400">
                <a:latin typeface="Calibri"/>
                <a:ea typeface="Calibri"/>
                <a:cs typeface="Calibri"/>
                <a:sym typeface="Calibri"/>
              </a:rPr>
              <a:t>Vehicle detection and classification.</a:t>
            </a:r>
            <a:endParaRPr sz="2400">
              <a:latin typeface="Calibri"/>
              <a:ea typeface="Calibri"/>
              <a:cs typeface="Calibri"/>
              <a:sym typeface="Calibri"/>
            </a:endParaRPr>
          </a:p>
          <a:p>
            <a:pPr indent="-381000" lvl="1" marL="914400" rtl="0" algn="l">
              <a:lnSpc>
                <a:spcPct val="100000"/>
              </a:lnSpc>
              <a:spcBef>
                <a:spcPts val="0"/>
              </a:spcBef>
              <a:spcAft>
                <a:spcPts val="0"/>
              </a:spcAft>
              <a:buSzPts val="2400"/>
              <a:buFont typeface="Calibri"/>
              <a:buChar char="○"/>
            </a:pPr>
            <a:r>
              <a:rPr lang="en" sz="2400">
                <a:latin typeface="Calibri"/>
                <a:ea typeface="Calibri"/>
                <a:cs typeface="Calibri"/>
                <a:sym typeface="Calibri"/>
              </a:rPr>
              <a:t>Vehicle tracking.</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1st module: YOLOv4.</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2nd module: simple spatial association algorithm and more sophisticated KLT tracker to follow the vehicles.</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Several experiments validated the system.</a:t>
            </a:r>
            <a:endParaRPr sz="2400">
              <a:latin typeface="Calibri"/>
              <a:ea typeface="Calibri"/>
              <a:cs typeface="Calibri"/>
              <a:sym typeface="Calibri"/>
            </a:endParaRPr>
          </a:p>
        </p:txBody>
      </p:sp>
      <p:sp>
        <p:nvSpPr>
          <p:cNvPr id="324" name="Google Shape;324;g2e48a528fe3_0_26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325" name="Google Shape;325;g2e48a528fe3_0_265"/>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TrafficSensor</a:t>
            </a:r>
            <a:endParaRPr>
              <a:latin typeface="Arial"/>
              <a:ea typeface="Arial"/>
              <a:cs typeface="Arial"/>
              <a:sym typeface="Arial"/>
            </a:endParaRPr>
          </a:p>
        </p:txBody>
      </p:sp>
      <p:pic>
        <p:nvPicPr>
          <p:cNvPr id="326" name="Google Shape;326;g2e48a528fe3_0_265"/>
          <p:cNvPicPr preferRelativeResize="0"/>
          <p:nvPr/>
        </p:nvPicPr>
        <p:blipFill rotWithShape="1">
          <a:blip r:embed="rId3">
            <a:alphaModFix/>
          </a:blip>
          <a:srcRect b="0" l="0" r="0" t="0"/>
          <a:stretch/>
        </p:blipFill>
        <p:spPr>
          <a:xfrm>
            <a:off x="6237163" y="810000"/>
            <a:ext cx="2188525" cy="40673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e48a528fe3_0_307"/>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Experimental evaluation</a:t>
            </a:r>
            <a:endParaRPr b="0" sz="3000" strike="noStrike">
              <a:solidFill>
                <a:srgbClr val="AB1E23"/>
              </a:solidFill>
              <a:latin typeface="Arial"/>
              <a:ea typeface="Arial"/>
              <a:cs typeface="Arial"/>
              <a:sym typeface="Arial"/>
            </a:endParaRPr>
          </a:p>
        </p:txBody>
      </p:sp>
      <p:sp>
        <p:nvSpPr>
          <p:cNvPr id="332" name="Google Shape;332;g2e48a528fe3_0_307"/>
          <p:cNvSpPr txBox="1"/>
          <p:nvPr>
            <p:ph idx="1" type="body"/>
          </p:nvPr>
        </p:nvSpPr>
        <p:spPr>
          <a:xfrm>
            <a:off x="937725" y="1180950"/>
            <a:ext cx="4323600" cy="3571200"/>
          </a:xfrm>
          <a:prstGeom prst="rect">
            <a:avLst/>
          </a:prstGeom>
          <a:noFill/>
          <a:ln>
            <a:noFill/>
          </a:ln>
        </p:spPr>
        <p:txBody>
          <a:bodyPr anchorCtr="0" anchor="t" bIns="0" lIns="0" spcFirstLastPara="1" rIns="0" wrap="square" tIns="0">
            <a:normAutofit lnSpcReduction="10000"/>
          </a:bodyPr>
          <a:lstStyle/>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System validated with a dataset of real traffic images.</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 Metrics for comparing different object detection DL models</a:t>
            </a:r>
            <a:r>
              <a:rPr b="1" lang="en" sz="2400">
                <a:latin typeface="Calibri"/>
                <a:ea typeface="Calibri"/>
                <a:cs typeface="Calibri"/>
                <a:sym typeface="Calibri"/>
              </a:rPr>
              <a:t> (my contribution)</a:t>
            </a:r>
            <a:r>
              <a:rPr lang="en" sz="2400">
                <a:latin typeface="Calibri"/>
                <a:ea typeface="Calibri"/>
                <a:cs typeface="Calibri"/>
                <a:sym typeface="Calibri"/>
              </a:rPr>
              <a:t>.</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Dataset </a:t>
            </a:r>
            <a:r>
              <a:rPr lang="en" sz="2400">
                <a:solidFill>
                  <a:schemeClr val="dk1"/>
                </a:solidFill>
                <a:latin typeface="Calibri"/>
                <a:ea typeface="Calibri"/>
                <a:cs typeface="Calibri"/>
                <a:sym typeface="Calibri"/>
              </a:rPr>
              <a:t>(~10000 examples)</a:t>
            </a:r>
            <a:r>
              <a:rPr lang="en" sz="2400">
                <a:latin typeface="Calibri"/>
                <a:ea typeface="Calibri"/>
                <a:cs typeface="Calibri"/>
                <a:sym typeface="Calibri"/>
              </a:rPr>
              <a:t>:</a:t>
            </a:r>
            <a:endParaRPr sz="2400">
              <a:latin typeface="Calibri"/>
              <a:ea typeface="Calibri"/>
              <a:cs typeface="Calibri"/>
              <a:sym typeface="Calibri"/>
            </a:endParaRPr>
          </a:p>
          <a:p>
            <a:pPr indent="-381000" lvl="1" marL="914400" rtl="0" algn="l">
              <a:lnSpc>
                <a:spcPct val="100000"/>
              </a:lnSpc>
              <a:spcBef>
                <a:spcPts val="0"/>
              </a:spcBef>
              <a:spcAft>
                <a:spcPts val="0"/>
              </a:spcAft>
              <a:buSzPts val="2400"/>
              <a:buFont typeface="Calibri"/>
              <a:buChar char="○"/>
            </a:pPr>
            <a:r>
              <a:rPr lang="en" sz="2400">
                <a:latin typeface="Calibri"/>
                <a:ea typeface="Calibri"/>
                <a:cs typeface="Calibri"/>
                <a:sym typeface="Calibri"/>
              </a:rPr>
              <a:t>Good weather conditions.</a:t>
            </a:r>
            <a:endParaRPr sz="2400">
              <a:latin typeface="Calibri"/>
              <a:ea typeface="Calibri"/>
              <a:cs typeface="Calibri"/>
              <a:sym typeface="Calibri"/>
            </a:endParaRPr>
          </a:p>
          <a:p>
            <a:pPr indent="-381000" lvl="1" marL="914400" rtl="0" algn="l">
              <a:lnSpc>
                <a:spcPct val="100000"/>
              </a:lnSpc>
              <a:spcBef>
                <a:spcPts val="0"/>
              </a:spcBef>
              <a:spcAft>
                <a:spcPts val="0"/>
              </a:spcAft>
              <a:buSzPts val="2400"/>
              <a:buFont typeface="Calibri"/>
              <a:buChar char="○"/>
            </a:pPr>
            <a:r>
              <a:rPr lang="en" sz="2400">
                <a:latin typeface="Calibri"/>
                <a:ea typeface="Calibri"/>
                <a:cs typeface="Calibri"/>
                <a:sym typeface="Calibri"/>
              </a:rPr>
              <a:t>Bad weather conditions.</a:t>
            </a:r>
            <a:endParaRPr sz="2400">
              <a:latin typeface="Calibri"/>
              <a:ea typeface="Calibri"/>
              <a:cs typeface="Calibri"/>
              <a:sym typeface="Calibri"/>
            </a:endParaRPr>
          </a:p>
          <a:p>
            <a:pPr indent="-381000" lvl="1" marL="914400" rtl="0" algn="l">
              <a:lnSpc>
                <a:spcPct val="100000"/>
              </a:lnSpc>
              <a:spcBef>
                <a:spcPts val="0"/>
              </a:spcBef>
              <a:spcAft>
                <a:spcPts val="0"/>
              </a:spcAft>
              <a:buSzPts val="2400"/>
              <a:buFont typeface="Calibri"/>
              <a:buChar char="○"/>
            </a:pPr>
            <a:r>
              <a:rPr lang="en" sz="2400">
                <a:latin typeface="Calibri"/>
                <a:ea typeface="Calibri"/>
                <a:cs typeface="Calibri"/>
                <a:sym typeface="Calibri"/>
              </a:rPr>
              <a:t>Poor-quality images.</a:t>
            </a:r>
            <a:endParaRPr i="1" sz="2400">
              <a:latin typeface="Calibri"/>
              <a:ea typeface="Calibri"/>
              <a:cs typeface="Calibri"/>
              <a:sym typeface="Calibri"/>
            </a:endParaRPr>
          </a:p>
        </p:txBody>
      </p:sp>
      <p:sp>
        <p:nvSpPr>
          <p:cNvPr id="333" name="Google Shape;333;g2e48a528fe3_0_30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334" name="Google Shape;334;g2e48a528fe3_0_307"/>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TrafficSensor</a:t>
            </a:r>
            <a:endParaRPr>
              <a:latin typeface="Arial"/>
              <a:ea typeface="Arial"/>
              <a:cs typeface="Arial"/>
              <a:sym typeface="Arial"/>
            </a:endParaRPr>
          </a:p>
        </p:txBody>
      </p:sp>
      <p:pic>
        <p:nvPicPr>
          <p:cNvPr id="335" name="Google Shape;335;g2e48a528fe3_0_307"/>
          <p:cNvPicPr preferRelativeResize="0"/>
          <p:nvPr/>
        </p:nvPicPr>
        <p:blipFill rotWithShape="1">
          <a:blip r:embed="rId3">
            <a:alphaModFix/>
          </a:blip>
          <a:srcRect b="0" l="0" r="0" t="0"/>
          <a:stretch/>
        </p:blipFill>
        <p:spPr>
          <a:xfrm>
            <a:off x="6027613" y="808350"/>
            <a:ext cx="2466776" cy="2466776"/>
          </a:xfrm>
          <a:prstGeom prst="rect">
            <a:avLst/>
          </a:prstGeom>
          <a:noFill/>
          <a:ln>
            <a:noFill/>
          </a:ln>
        </p:spPr>
      </p:pic>
      <p:pic>
        <p:nvPicPr>
          <p:cNvPr id="336" name="Google Shape;336;g2e48a528fe3_0_307"/>
          <p:cNvPicPr preferRelativeResize="0"/>
          <p:nvPr/>
        </p:nvPicPr>
        <p:blipFill rotWithShape="1">
          <a:blip r:embed="rId4">
            <a:alphaModFix/>
          </a:blip>
          <a:srcRect b="0" l="0" r="0" t="0"/>
          <a:stretch/>
        </p:blipFill>
        <p:spPr>
          <a:xfrm>
            <a:off x="5552925" y="3628600"/>
            <a:ext cx="3238548" cy="12982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e48a528fe3_0_314"/>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Conclusions</a:t>
            </a:r>
            <a:endParaRPr b="0" sz="3000" strike="noStrike">
              <a:solidFill>
                <a:srgbClr val="AB1E23"/>
              </a:solidFill>
              <a:latin typeface="Arial"/>
              <a:ea typeface="Arial"/>
              <a:cs typeface="Arial"/>
              <a:sym typeface="Arial"/>
            </a:endParaRPr>
          </a:p>
        </p:txBody>
      </p:sp>
      <p:sp>
        <p:nvSpPr>
          <p:cNvPr id="342" name="Google Shape;342;g2e48a528fe3_0_314"/>
          <p:cNvSpPr txBox="1"/>
          <p:nvPr>
            <p:ph idx="1" type="body"/>
          </p:nvPr>
        </p:nvSpPr>
        <p:spPr>
          <a:xfrm>
            <a:off x="924050" y="880250"/>
            <a:ext cx="7965000" cy="2656200"/>
          </a:xfrm>
          <a:prstGeom prst="rect">
            <a:avLst/>
          </a:prstGeom>
          <a:noFill/>
          <a:ln>
            <a:noFill/>
          </a:ln>
        </p:spPr>
        <p:txBody>
          <a:bodyPr anchorCtr="0" anchor="t" bIns="0" lIns="0" spcFirstLastPara="1" rIns="0" wrap="square" tIns="0">
            <a:normAutofit/>
          </a:bodyPr>
          <a:lstStyle/>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TrafficSensor is a solution for vehicle surveillance using deep learning. 7 classes. </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Different DL models were studied and tested.</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A new dataset was curated for this application. </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The application proves to be robust to bad weather conditions, and blurred or low-resolution traffic images.</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latin typeface="Calibri"/>
                <a:ea typeface="Calibri"/>
                <a:cs typeface="Calibri"/>
                <a:sym typeface="Calibri"/>
              </a:rPr>
              <a:t>State-of-the-art enhancements.</a:t>
            </a:r>
            <a:endParaRPr sz="2400">
              <a:latin typeface="Calibri"/>
              <a:ea typeface="Calibri"/>
              <a:cs typeface="Calibri"/>
              <a:sym typeface="Calibri"/>
            </a:endParaRPr>
          </a:p>
        </p:txBody>
      </p:sp>
      <p:sp>
        <p:nvSpPr>
          <p:cNvPr id="343" name="Google Shape;343;g2e48a528fe3_0_314"/>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344" name="Google Shape;344;g2e48a528fe3_0_314"/>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TrafficSensor</a:t>
            </a:r>
            <a:endParaRPr>
              <a:latin typeface="Arial"/>
              <a:ea typeface="Arial"/>
              <a:cs typeface="Arial"/>
              <a:sym typeface="Arial"/>
            </a:endParaRPr>
          </a:p>
        </p:txBody>
      </p:sp>
      <p:pic>
        <p:nvPicPr>
          <p:cNvPr id="345" name="Google Shape;345;g2e48a528fe3_0_314" title="Smart-Traffic-Sensor High Quality Video">
            <a:hlinkClick r:id="rId3"/>
          </p:cNvPr>
          <p:cNvPicPr preferRelativeResize="0"/>
          <p:nvPr/>
        </p:nvPicPr>
        <p:blipFill rotWithShape="1">
          <a:blip r:embed="rId4">
            <a:alphaModFix/>
          </a:blip>
          <a:srcRect b="0" l="0" r="0" t="0"/>
          <a:stretch/>
        </p:blipFill>
        <p:spPr>
          <a:xfrm>
            <a:off x="1606413" y="3445300"/>
            <a:ext cx="2907175" cy="1635300"/>
          </a:xfrm>
          <a:prstGeom prst="rect">
            <a:avLst/>
          </a:prstGeom>
          <a:noFill/>
          <a:ln>
            <a:noFill/>
          </a:ln>
        </p:spPr>
      </p:pic>
      <p:pic>
        <p:nvPicPr>
          <p:cNvPr id="346" name="Google Shape;346;g2e48a528fe3_0_314" title="Smart-Traffic-Sensor. Low Quality and Unfavorable Weather Conditions Video">
            <a:hlinkClick r:id="rId5"/>
          </p:cNvPr>
          <p:cNvPicPr preferRelativeResize="0"/>
          <p:nvPr/>
        </p:nvPicPr>
        <p:blipFill rotWithShape="1">
          <a:blip r:embed="rId6">
            <a:alphaModFix/>
          </a:blip>
          <a:srcRect b="0" l="0" r="0" t="0"/>
          <a:stretch/>
        </p:blipFill>
        <p:spPr>
          <a:xfrm>
            <a:off x="5589307" y="3471000"/>
            <a:ext cx="2815843" cy="1583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e6ca18ef36_0_21"/>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352" name="Google Shape;352;g2e6ca18ef36_0_21"/>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Introduction</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State-of-the-art</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0000FF"/>
              </a:buClr>
              <a:buSzPts val="2400"/>
              <a:buFont typeface="Calibri"/>
              <a:buChar char="●"/>
            </a:pPr>
            <a:r>
              <a:rPr lang="en" sz="2400">
                <a:solidFill>
                  <a:srgbClr val="0000FF"/>
                </a:solidFill>
                <a:latin typeface="Calibri"/>
                <a:ea typeface="Calibri"/>
                <a:cs typeface="Calibri"/>
                <a:sym typeface="Calibri"/>
              </a:rPr>
              <a:t>TrafficSensor</a:t>
            </a:r>
            <a:endParaRPr sz="2400">
              <a:solidFill>
                <a:srgbClr val="0000FF"/>
              </a:solidFill>
              <a:latin typeface="Calibri"/>
              <a:ea typeface="Calibri"/>
              <a:cs typeface="Calibri"/>
              <a:sym typeface="Calibri"/>
            </a:endParaRPr>
          </a:p>
          <a:p>
            <a:pPr indent="-381000" lvl="0" marL="457200" marR="0" rtl="0" algn="l">
              <a:lnSpc>
                <a:spcPct val="100000"/>
              </a:lnSpc>
              <a:spcBef>
                <a:spcPts val="0"/>
              </a:spcBef>
              <a:spcAft>
                <a:spcPts val="0"/>
              </a:spcAft>
              <a:buClr>
                <a:srgbClr val="0000FF"/>
              </a:buClr>
              <a:buSzPts val="2400"/>
              <a:buFont typeface="Calibri"/>
              <a:buChar char="●"/>
            </a:pPr>
            <a:r>
              <a:rPr b="1" lang="en" sz="2400">
                <a:solidFill>
                  <a:srgbClr val="0000FF"/>
                </a:solidFill>
                <a:latin typeface="Calibri"/>
                <a:ea typeface="Calibri"/>
                <a:cs typeface="Calibri"/>
                <a:sym typeface="Calibri"/>
              </a:rPr>
              <a:t>DetectionMetrics</a:t>
            </a:r>
            <a:endParaRPr b="1" sz="2400">
              <a:solidFill>
                <a:srgbClr val="0000FF"/>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Behavior 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Adding memory</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Optimizing DL models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Driving in traffic</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Conclusions and future research</a:t>
            </a:r>
            <a:endParaRPr sz="2400">
              <a:latin typeface="Calibri"/>
              <a:ea typeface="Calibri"/>
              <a:cs typeface="Calibri"/>
              <a:sym typeface="Calibri"/>
            </a:endParaRPr>
          </a:p>
        </p:txBody>
      </p:sp>
      <p:sp>
        <p:nvSpPr>
          <p:cNvPr id="353" name="Google Shape;353;g2e6ca18ef36_0_21"/>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354" name="Google Shape;354;g2e6ca18ef36_0_2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e5ba9959c8_0_15"/>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Assessing object detection deep learning architectures with quantitative metrics</a:t>
            </a:r>
            <a:endParaRPr b="0" sz="3000" strike="noStrike">
              <a:solidFill>
                <a:srgbClr val="AB1E23"/>
              </a:solidFill>
              <a:latin typeface="Arial"/>
              <a:ea typeface="Arial"/>
              <a:cs typeface="Arial"/>
              <a:sym typeface="Arial"/>
            </a:endParaRPr>
          </a:p>
        </p:txBody>
      </p:sp>
      <p:sp>
        <p:nvSpPr>
          <p:cNvPr id="360" name="Google Shape;360;g2e5ba9959c8_0_15"/>
          <p:cNvSpPr txBox="1"/>
          <p:nvPr>
            <p:ph idx="1" type="body"/>
          </p:nvPr>
        </p:nvSpPr>
        <p:spPr>
          <a:xfrm>
            <a:off x="945000" y="1638475"/>
            <a:ext cx="7965000" cy="1654500"/>
          </a:xfrm>
          <a:prstGeom prst="rect">
            <a:avLst/>
          </a:prstGeom>
          <a:noFill/>
          <a:ln>
            <a:noFill/>
          </a:ln>
        </p:spPr>
        <p:txBody>
          <a:bodyPr anchorCtr="0" anchor="t" bIns="0" lIns="0" spcFirstLastPara="1" rIns="0" wrap="square" tIns="0">
            <a:normAutofit/>
          </a:bodyPr>
          <a:lstStyle/>
          <a:p>
            <a:pPr indent="-381000" lvl="0" marL="457200" rtl="0" algn="l">
              <a:lnSpc>
                <a:spcPct val="100000"/>
              </a:lnSpc>
              <a:spcBef>
                <a:spcPts val="0"/>
              </a:spcBef>
              <a:spcAft>
                <a:spcPts val="0"/>
              </a:spcAft>
              <a:buSzPts val="2400"/>
              <a:buFont typeface="Calibri"/>
              <a:buChar char="●"/>
            </a:pPr>
            <a:r>
              <a:rPr b="1" lang="en" sz="2400">
                <a:solidFill>
                  <a:schemeClr val="dk1"/>
                </a:solidFill>
                <a:latin typeface="Calibri"/>
                <a:ea typeface="Calibri"/>
                <a:cs typeface="Calibri"/>
                <a:sym typeface="Calibri"/>
              </a:rPr>
              <a:t>Detection Metrics.</a:t>
            </a:r>
            <a:endParaRPr b="1"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Comparison tool for the objective assessment of object detection approaches.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Open-source.</a:t>
            </a:r>
            <a:endParaRPr sz="2400">
              <a:latin typeface="Calibri"/>
              <a:ea typeface="Calibri"/>
              <a:cs typeface="Calibri"/>
              <a:sym typeface="Calibri"/>
            </a:endParaRPr>
          </a:p>
        </p:txBody>
      </p:sp>
      <p:sp>
        <p:nvSpPr>
          <p:cNvPr id="361" name="Google Shape;361;g2e5ba9959c8_0_15"/>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Detection Metrics</a:t>
            </a:r>
            <a:endParaRPr>
              <a:latin typeface="Arial"/>
              <a:ea typeface="Arial"/>
              <a:cs typeface="Arial"/>
              <a:sym typeface="Arial"/>
            </a:endParaRPr>
          </a:p>
        </p:txBody>
      </p:sp>
      <p:sp>
        <p:nvSpPr>
          <p:cNvPr id="362" name="Google Shape;362;g2e5ba9959c8_0_1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latin typeface="Arial"/>
                <a:ea typeface="Arial"/>
                <a:cs typeface="Arial"/>
                <a:sym typeface="Arial"/>
              </a:rPr>
              <a:t>‹#›</a:t>
            </a:fld>
            <a:endParaRPr>
              <a:latin typeface="Arial"/>
              <a:ea typeface="Arial"/>
              <a:cs typeface="Arial"/>
              <a:sym typeface="Arial"/>
            </a:endParaRPr>
          </a:p>
        </p:txBody>
      </p:sp>
      <p:sp>
        <p:nvSpPr>
          <p:cNvPr id="363" name="Google Shape;363;g2e5ba9959c8_0_15"/>
          <p:cNvSpPr txBox="1"/>
          <p:nvPr>
            <p:ph idx="1" type="body"/>
          </p:nvPr>
        </p:nvSpPr>
        <p:spPr>
          <a:xfrm>
            <a:off x="945000" y="4630800"/>
            <a:ext cx="7965000" cy="512700"/>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SzPts val="1100"/>
              <a:buNone/>
            </a:pPr>
            <a:r>
              <a:rPr lang="en" u="sng">
                <a:solidFill>
                  <a:srgbClr val="434343"/>
                </a:solidFill>
                <a:latin typeface="Calibri"/>
                <a:ea typeface="Calibri"/>
                <a:cs typeface="Calibri"/>
                <a:sym typeface="Calibri"/>
              </a:rPr>
              <a:t>S. Paniego</a:t>
            </a:r>
            <a:r>
              <a:rPr lang="en">
                <a:solidFill>
                  <a:srgbClr val="434343"/>
                </a:solidFill>
                <a:latin typeface="Calibri"/>
                <a:ea typeface="Calibri"/>
                <a:cs typeface="Calibri"/>
                <a:sym typeface="Calibri"/>
              </a:rPr>
              <a:t>, V. Sharma, and J. M. Cañas, “Open source assessment of deep learning visual object detection,” Sensors, vol. 22, no. 12, 2022. doi: 10.3390/s22124575. [Online]. Available: https://www.mdpi.com/1424-8220/22/12/4575</a:t>
            </a:r>
            <a:endParaRPr>
              <a:solidFill>
                <a:srgbClr val="434343"/>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2e48a528fe3_0_329"/>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Introduction</a:t>
            </a:r>
            <a:endParaRPr b="0" sz="3000" strike="noStrike">
              <a:solidFill>
                <a:srgbClr val="AB1E23"/>
              </a:solidFill>
              <a:latin typeface="Arial"/>
              <a:ea typeface="Arial"/>
              <a:cs typeface="Arial"/>
              <a:sym typeface="Arial"/>
            </a:endParaRPr>
          </a:p>
        </p:txBody>
      </p:sp>
      <p:sp>
        <p:nvSpPr>
          <p:cNvPr id="369" name="Google Shape;369;g2e48a528fe3_0_329"/>
          <p:cNvSpPr txBox="1"/>
          <p:nvPr>
            <p:ph idx="1" type="body"/>
          </p:nvPr>
        </p:nvSpPr>
        <p:spPr>
          <a:xfrm>
            <a:off x="931025" y="1023450"/>
            <a:ext cx="7965000" cy="25755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Objective performance 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Systematic evaluation of different DL models for object detection on large datasets.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Broad range of applicability: traffic monitoring, autonomous driving perception…</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Suite of tools with unique features to facilitate the objective comparison of different DL models for object detection.</a:t>
            </a:r>
            <a:endParaRPr sz="2400">
              <a:latin typeface="Calibri"/>
              <a:ea typeface="Calibri"/>
              <a:cs typeface="Calibri"/>
              <a:sym typeface="Calibri"/>
            </a:endParaRPr>
          </a:p>
        </p:txBody>
      </p:sp>
      <p:sp>
        <p:nvSpPr>
          <p:cNvPr id="370" name="Google Shape;370;g2e48a528fe3_0_32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371" name="Google Shape;371;g2e48a528fe3_0_329"/>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Detection Metrics</a:t>
            </a:r>
            <a:endParaRPr>
              <a:latin typeface="Arial"/>
              <a:ea typeface="Arial"/>
              <a:cs typeface="Arial"/>
              <a:sym typeface="Arial"/>
            </a:endParaRPr>
          </a:p>
        </p:txBody>
      </p:sp>
      <p:pic>
        <p:nvPicPr>
          <p:cNvPr id="372" name="Google Shape;372;g2e48a528fe3_0_329"/>
          <p:cNvPicPr preferRelativeResize="0"/>
          <p:nvPr/>
        </p:nvPicPr>
        <p:blipFill rotWithShape="1">
          <a:blip r:embed="rId3">
            <a:alphaModFix/>
          </a:blip>
          <a:srcRect b="0" l="0" r="0" t="0"/>
          <a:stretch/>
        </p:blipFill>
        <p:spPr>
          <a:xfrm>
            <a:off x="1753375" y="3598950"/>
            <a:ext cx="6320323" cy="1520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2e48a528fe3_0_336"/>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Detection Metrics tool kit</a:t>
            </a:r>
            <a:endParaRPr b="0" sz="3000" strike="noStrike">
              <a:solidFill>
                <a:srgbClr val="AB1E23"/>
              </a:solidFill>
              <a:latin typeface="Arial"/>
              <a:ea typeface="Arial"/>
              <a:cs typeface="Arial"/>
              <a:sym typeface="Arial"/>
            </a:endParaRPr>
          </a:p>
        </p:txBody>
      </p:sp>
      <p:sp>
        <p:nvSpPr>
          <p:cNvPr id="378" name="Google Shape;378;g2e48a528fe3_0_336"/>
          <p:cNvSpPr txBox="1"/>
          <p:nvPr>
            <p:ph idx="1" type="body"/>
          </p:nvPr>
        </p:nvSpPr>
        <p:spPr>
          <a:xfrm>
            <a:off x="945000" y="810000"/>
            <a:ext cx="4467900" cy="3903600"/>
          </a:xfrm>
          <a:prstGeom prst="rect">
            <a:avLst/>
          </a:prstGeom>
          <a:noFill/>
          <a:ln>
            <a:noFill/>
          </a:ln>
        </p:spPr>
        <p:txBody>
          <a:bodyPr anchorCtr="0" anchor="t" bIns="0" lIns="0" spcFirstLastPara="1" rIns="0" wrap="square" tIns="0">
            <a:normAutofit lnSpcReduction="20000"/>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DL frameworks support.</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Object detection datasets support.</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It can be used as a ROS Node. </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Two workflows: </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Headless.</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Graphical.</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Main tools:</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 generation.</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Evaluation of detections with objective metrics.</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Live detection visualization.</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Dataset converter.</a:t>
            </a:r>
            <a:endParaRPr i="1" sz="2400">
              <a:latin typeface="Calibri"/>
              <a:ea typeface="Calibri"/>
              <a:cs typeface="Calibri"/>
              <a:sym typeface="Calibri"/>
            </a:endParaRPr>
          </a:p>
        </p:txBody>
      </p:sp>
      <p:sp>
        <p:nvSpPr>
          <p:cNvPr id="379" name="Google Shape;379;g2e48a528fe3_0_336"/>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380" name="Google Shape;380;g2e48a528fe3_0_336"/>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Detection Metrics</a:t>
            </a:r>
            <a:endParaRPr>
              <a:latin typeface="Arial"/>
              <a:ea typeface="Arial"/>
              <a:cs typeface="Arial"/>
              <a:sym typeface="Arial"/>
            </a:endParaRPr>
          </a:p>
        </p:txBody>
      </p:sp>
      <p:pic>
        <p:nvPicPr>
          <p:cNvPr id="381" name="Google Shape;381;g2e48a528fe3_0_336"/>
          <p:cNvPicPr preferRelativeResize="0"/>
          <p:nvPr/>
        </p:nvPicPr>
        <p:blipFill rotWithShape="1">
          <a:blip r:embed="rId3">
            <a:alphaModFix/>
          </a:blip>
          <a:srcRect b="0" l="0" r="0" t="0"/>
          <a:stretch/>
        </p:blipFill>
        <p:spPr>
          <a:xfrm>
            <a:off x="5333925" y="2571749"/>
            <a:ext cx="3731000" cy="2330076"/>
          </a:xfrm>
          <a:prstGeom prst="rect">
            <a:avLst/>
          </a:prstGeom>
          <a:noFill/>
          <a:ln>
            <a:noFill/>
          </a:ln>
        </p:spPr>
      </p:pic>
      <p:pic>
        <p:nvPicPr>
          <p:cNvPr id="382" name="Google Shape;382;g2e48a528fe3_0_336"/>
          <p:cNvPicPr preferRelativeResize="0"/>
          <p:nvPr/>
        </p:nvPicPr>
        <p:blipFill rotWithShape="1">
          <a:blip r:embed="rId4">
            <a:alphaModFix/>
          </a:blip>
          <a:srcRect b="0" l="0" r="0" t="0"/>
          <a:stretch/>
        </p:blipFill>
        <p:spPr>
          <a:xfrm>
            <a:off x="5805438" y="1677100"/>
            <a:ext cx="749700" cy="755550"/>
          </a:xfrm>
          <a:prstGeom prst="rect">
            <a:avLst/>
          </a:prstGeom>
          <a:noFill/>
          <a:ln>
            <a:noFill/>
          </a:ln>
        </p:spPr>
      </p:pic>
      <p:pic>
        <p:nvPicPr>
          <p:cNvPr id="383" name="Google Shape;383;g2e48a528fe3_0_336"/>
          <p:cNvPicPr preferRelativeResize="0"/>
          <p:nvPr/>
        </p:nvPicPr>
        <p:blipFill rotWithShape="1">
          <a:blip r:embed="rId5">
            <a:alphaModFix/>
          </a:blip>
          <a:srcRect b="0" l="0" r="0" t="0"/>
          <a:stretch/>
        </p:blipFill>
        <p:spPr>
          <a:xfrm>
            <a:off x="6667910" y="1759177"/>
            <a:ext cx="591400" cy="591400"/>
          </a:xfrm>
          <a:prstGeom prst="rect">
            <a:avLst/>
          </a:prstGeom>
          <a:noFill/>
          <a:ln>
            <a:noFill/>
          </a:ln>
        </p:spPr>
      </p:pic>
      <p:pic>
        <p:nvPicPr>
          <p:cNvPr id="384" name="Google Shape;384;g2e48a528fe3_0_336"/>
          <p:cNvPicPr preferRelativeResize="0"/>
          <p:nvPr/>
        </p:nvPicPr>
        <p:blipFill rotWithShape="1">
          <a:blip r:embed="rId6">
            <a:alphaModFix/>
          </a:blip>
          <a:srcRect b="0" l="0" r="0" t="0"/>
          <a:stretch/>
        </p:blipFill>
        <p:spPr>
          <a:xfrm>
            <a:off x="7329991" y="1832875"/>
            <a:ext cx="1263418" cy="444000"/>
          </a:xfrm>
          <a:prstGeom prst="rect">
            <a:avLst/>
          </a:prstGeom>
          <a:noFill/>
          <a:ln>
            <a:noFill/>
          </a:ln>
        </p:spPr>
      </p:pic>
      <p:pic>
        <p:nvPicPr>
          <p:cNvPr id="385" name="Google Shape;385;g2e48a528fe3_0_336"/>
          <p:cNvPicPr preferRelativeResize="0"/>
          <p:nvPr/>
        </p:nvPicPr>
        <p:blipFill rotWithShape="1">
          <a:blip r:embed="rId7">
            <a:alphaModFix/>
          </a:blip>
          <a:srcRect b="0" l="0" r="0" t="0"/>
          <a:stretch/>
        </p:blipFill>
        <p:spPr>
          <a:xfrm>
            <a:off x="6076501" y="746565"/>
            <a:ext cx="591399" cy="632311"/>
          </a:xfrm>
          <a:prstGeom prst="rect">
            <a:avLst/>
          </a:prstGeom>
          <a:noFill/>
          <a:ln>
            <a:noFill/>
          </a:ln>
        </p:spPr>
      </p:pic>
      <p:pic>
        <p:nvPicPr>
          <p:cNvPr id="386" name="Google Shape;386;g2e48a528fe3_0_336"/>
          <p:cNvPicPr preferRelativeResize="0"/>
          <p:nvPr/>
        </p:nvPicPr>
        <p:blipFill rotWithShape="1">
          <a:blip r:embed="rId8">
            <a:alphaModFix/>
          </a:blip>
          <a:srcRect b="0" l="0" r="0" t="0"/>
          <a:stretch/>
        </p:blipFill>
        <p:spPr>
          <a:xfrm>
            <a:off x="6719411" y="767025"/>
            <a:ext cx="488390" cy="591401"/>
          </a:xfrm>
          <a:prstGeom prst="rect">
            <a:avLst/>
          </a:prstGeom>
          <a:noFill/>
          <a:ln>
            <a:noFill/>
          </a:ln>
        </p:spPr>
      </p:pic>
      <p:pic>
        <p:nvPicPr>
          <p:cNvPr id="387" name="Google Shape;387;g2e48a528fe3_0_336"/>
          <p:cNvPicPr preferRelativeResize="0"/>
          <p:nvPr/>
        </p:nvPicPr>
        <p:blipFill rotWithShape="1">
          <a:blip r:embed="rId9">
            <a:alphaModFix/>
          </a:blip>
          <a:srcRect b="0" l="0" r="0" t="0"/>
          <a:stretch/>
        </p:blipFill>
        <p:spPr>
          <a:xfrm>
            <a:off x="7259301" y="778376"/>
            <a:ext cx="591401" cy="5914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e48a528fe3_0_517"/>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Detection Metrics tool kit</a:t>
            </a:r>
            <a:endParaRPr b="0" sz="3000" strike="noStrike">
              <a:solidFill>
                <a:srgbClr val="AB1E23"/>
              </a:solidFill>
              <a:latin typeface="Arial"/>
              <a:ea typeface="Arial"/>
              <a:cs typeface="Arial"/>
              <a:sym typeface="Arial"/>
            </a:endParaRPr>
          </a:p>
        </p:txBody>
      </p:sp>
      <p:sp>
        <p:nvSpPr>
          <p:cNvPr id="393" name="Google Shape;393;g2e48a528fe3_0_51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394" name="Google Shape;394;g2e48a528fe3_0_517"/>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Detection Metrics</a:t>
            </a:r>
            <a:endParaRPr>
              <a:latin typeface="Arial"/>
              <a:ea typeface="Arial"/>
              <a:cs typeface="Arial"/>
              <a:sym typeface="Arial"/>
            </a:endParaRPr>
          </a:p>
        </p:txBody>
      </p:sp>
      <p:pic>
        <p:nvPicPr>
          <p:cNvPr id="395" name="Google Shape;395;g2e48a528fe3_0_517"/>
          <p:cNvPicPr preferRelativeResize="0"/>
          <p:nvPr/>
        </p:nvPicPr>
        <p:blipFill rotWithShape="1">
          <a:blip r:embed="rId3">
            <a:alphaModFix/>
          </a:blip>
          <a:srcRect b="0" l="0" r="0" t="0"/>
          <a:stretch/>
        </p:blipFill>
        <p:spPr>
          <a:xfrm>
            <a:off x="1614388" y="873550"/>
            <a:ext cx="6807726" cy="4098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2e52742f825_0_431"/>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Detection Metrics tool kit</a:t>
            </a:r>
            <a:endParaRPr b="0" sz="3000" strike="noStrike">
              <a:solidFill>
                <a:srgbClr val="AB1E23"/>
              </a:solidFill>
              <a:latin typeface="Arial"/>
              <a:ea typeface="Arial"/>
              <a:cs typeface="Arial"/>
              <a:sym typeface="Arial"/>
            </a:endParaRPr>
          </a:p>
        </p:txBody>
      </p:sp>
      <p:sp>
        <p:nvSpPr>
          <p:cNvPr id="401" name="Google Shape;401;g2e52742f825_0_43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402" name="Google Shape;402;g2e52742f825_0_431"/>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Detection Metrics</a:t>
            </a:r>
            <a:endParaRPr>
              <a:latin typeface="Arial"/>
              <a:ea typeface="Arial"/>
              <a:cs typeface="Arial"/>
              <a:sym typeface="Arial"/>
            </a:endParaRPr>
          </a:p>
        </p:txBody>
      </p:sp>
      <p:pic>
        <p:nvPicPr>
          <p:cNvPr descr="Running people detector also on depth Images" id="403" name="Google Shape;403;g2e52742f825_0_431" title="DetectionSuite (2018)">
            <a:hlinkClick r:id="rId3"/>
          </p:cNvPr>
          <p:cNvPicPr preferRelativeResize="0"/>
          <p:nvPr/>
        </p:nvPicPr>
        <p:blipFill rotWithShape="1">
          <a:blip r:embed="rId4">
            <a:alphaModFix/>
          </a:blip>
          <a:srcRect b="0" l="0" r="0" t="0"/>
          <a:stretch/>
        </p:blipFill>
        <p:spPr>
          <a:xfrm>
            <a:off x="1925775" y="1072990"/>
            <a:ext cx="6112534" cy="3438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2e48a528fe3_0_343"/>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Experimental results and discussion</a:t>
            </a:r>
            <a:endParaRPr b="0" sz="3000" strike="noStrike">
              <a:solidFill>
                <a:srgbClr val="AB1E23"/>
              </a:solidFill>
              <a:latin typeface="Arial"/>
              <a:ea typeface="Arial"/>
              <a:cs typeface="Arial"/>
              <a:sym typeface="Arial"/>
            </a:endParaRPr>
          </a:p>
        </p:txBody>
      </p:sp>
      <p:sp>
        <p:nvSpPr>
          <p:cNvPr id="409" name="Google Shape;409;g2e48a528fe3_0_343"/>
          <p:cNvSpPr txBox="1"/>
          <p:nvPr>
            <p:ph idx="1" type="body"/>
          </p:nvPr>
        </p:nvSpPr>
        <p:spPr>
          <a:xfrm>
            <a:off x="945000" y="810000"/>
            <a:ext cx="7965000" cy="8220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Used in TrafficSensor validation.</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Comparison of state-of-the-art detection networks.</a:t>
            </a:r>
            <a:endParaRPr i="1" sz="2400">
              <a:latin typeface="Calibri"/>
              <a:ea typeface="Calibri"/>
              <a:cs typeface="Calibri"/>
              <a:sym typeface="Calibri"/>
            </a:endParaRPr>
          </a:p>
        </p:txBody>
      </p:sp>
      <p:sp>
        <p:nvSpPr>
          <p:cNvPr id="410" name="Google Shape;410;g2e48a528fe3_0_343"/>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411" name="Google Shape;411;g2e48a528fe3_0_343"/>
          <p:cNvPicPr preferRelativeResize="0"/>
          <p:nvPr/>
        </p:nvPicPr>
        <p:blipFill rotWithShape="1">
          <a:blip r:embed="rId3">
            <a:alphaModFix/>
          </a:blip>
          <a:srcRect b="0" l="0" r="0" t="0"/>
          <a:stretch/>
        </p:blipFill>
        <p:spPr>
          <a:xfrm>
            <a:off x="2369550" y="1632000"/>
            <a:ext cx="5297388" cy="1572676"/>
          </a:xfrm>
          <a:prstGeom prst="rect">
            <a:avLst/>
          </a:prstGeom>
          <a:noFill/>
          <a:ln>
            <a:noFill/>
          </a:ln>
        </p:spPr>
      </p:pic>
      <p:sp>
        <p:nvSpPr>
          <p:cNvPr id="412" name="Google Shape;412;g2e48a528fe3_0_343"/>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Detection Metrics</a:t>
            </a:r>
            <a:endParaRPr>
              <a:latin typeface="Arial"/>
              <a:ea typeface="Arial"/>
              <a:cs typeface="Arial"/>
              <a:sym typeface="Arial"/>
            </a:endParaRPr>
          </a:p>
        </p:txBody>
      </p:sp>
      <p:pic>
        <p:nvPicPr>
          <p:cNvPr id="413" name="Google Shape;413;g2e48a528fe3_0_343"/>
          <p:cNvPicPr preferRelativeResize="0"/>
          <p:nvPr/>
        </p:nvPicPr>
        <p:blipFill rotWithShape="1">
          <a:blip r:embed="rId4">
            <a:alphaModFix/>
          </a:blip>
          <a:srcRect b="0" l="0" r="0" t="0"/>
          <a:stretch/>
        </p:blipFill>
        <p:spPr>
          <a:xfrm>
            <a:off x="2304025" y="3257227"/>
            <a:ext cx="5428451" cy="1572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e6ca18ef36_0_0"/>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164" name="Google Shape;164;g2e6ca18ef36_0_0"/>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Clr>
                <a:srgbClr val="AB1E23"/>
              </a:buClr>
              <a:buSzPts val="2400"/>
              <a:buFont typeface="Calibri"/>
              <a:buChar char="●"/>
            </a:pPr>
            <a:r>
              <a:rPr b="1" lang="en" sz="2400">
                <a:solidFill>
                  <a:srgbClr val="AB1E23"/>
                </a:solidFill>
                <a:latin typeface="Calibri"/>
                <a:ea typeface="Calibri"/>
                <a:cs typeface="Calibri"/>
                <a:sym typeface="Calibri"/>
              </a:rPr>
              <a:t>Introduction</a:t>
            </a:r>
            <a:endParaRPr b="1" sz="2400">
              <a:solidFill>
                <a:srgbClr val="AB1E23"/>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State-of-the-art</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TrafficSensor</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Behavior 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Adding memory</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Optimizing DL models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Driving in traffic</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Conclusions and future research</a:t>
            </a:r>
            <a:endParaRPr sz="2400">
              <a:latin typeface="Calibri"/>
              <a:ea typeface="Calibri"/>
              <a:cs typeface="Calibri"/>
              <a:sym typeface="Calibri"/>
            </a:endParaRPr>
          </a:p>
        </p:txBody>
      </p:sp>
      <p:sp>
        <p:nvSpPr>
          <p:cNvPr id="165" name="Google Shape;165;g2e6ca18ef36_0_0"/>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166" name="Google Shape;166;g2e6ca18ef36_0_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2e48a528fe3_0_350"/>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Conclusions</a:t>
            </a:r>
            <a:endParaRPr b="0" sz="3000" strike="noStrike">
              <a:solidFill>
                <a:srgbClr val="AB1E23"/>
              </a:solidFill>
              <a:latin typeface="Arial"/>
              <a:ea typeface="Arial"/>
              <a:cs typeface="Arial"/>
              <a:sym typeface="Arial"/>
            </a:endParaRPr>
          </a:p>
        </p:txBody>
      </p:sp>
      <p:sp>
        <p:nvSpPr>
          <p:cNvPr id="419" name="Google Shape;419;g2e48a528fe3_0_350"/>
          <p:cNvSpPr txBox="1"/>
          <p:nvPr>
            <p:ph idx="1" type="body"/>
          </p:nvPr>
        </p:nvSpPr>
        <p:spPr>
          <a:xfrm>
            <a:off x="944725" y="1690075"/>
            <a:ext cx="7965000" cy="15513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DetectionMetrics: open source assessment tool for developing object detection solutions validated in several experiments.</a:t>
            </a:r>
            <a:endParaRPr sz="2400">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State-of-the-art enhancements.</a:t>
            </a:r>
            <a:endParaRPr sz="2400">
              <a:latin typeface="Calibri"/>
              <a:ea typeface="Calibri"/>
              <a:cs typeface="Calibri"/>
              <a:sym typeface="Calibri"/>
            </a:endParaRPr>
          </a:p>
        </p:txBody>
      </p:sp>
      <p:sp>
        <p:nvSpPr>
          <p:cNvPr id="420" name="Google Shape;420;g2e48a528fe3_0_35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421" name="Google Shape;421;g2e48a528fe3_0_350"/>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Detection Metrics</a:t>
            </a:r>
            <a:endParaRPr>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2e6ca18ef36_0_28"/>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427" name="Google Shape;427;g2e6ca18ef36_0_28"/>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Introduction</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State-of-the-art</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TrafficSensor</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DetectionMetrics</a:t>
            </a:r>
            <a:endParaRPr sz="2400">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b="1" lang="en" sz="2400">
                <a:solidFill>
                  <a:srgbClr val="6AA84F"/>
                </a:solidFill>
                <a:latin typeface="Calibri"/>
                <a:ea typeface="Calibri"/>
                <a:cs typeface="Calibri"/>
                <a:sym typeface="Calibri"/>
              </a:rPr>
              <a:t>Behavior Metrics</a:t>
            </a:r>
            <a:endParaRPr b="1"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Adding memory</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Optimizing DL models</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Driving in traffic</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Conclusions and future research</a:t>
            </a:r>
            <a:endParaRPr sz="2400">
              <a:latin typeface="Calibri"/>
              <a:ea typeface="Calibri"/>
              <a:cs typeface="Calibri"/>
              <a:sym typeface="Calibri"/>
            </a:endParaRPr>
          </a:p>
        </p:txBody>
      </p:sp>
      <p:sp>
        <p:nvSpPr>
          <p:cNvPr id="428" name="Google Shape;428;g2e6ca18ef36_0_28"/>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429" name="Google Shape;429;g2e6ca18ef36_0_2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430" name="Google Shape;430;g2e6ca18ef36_0_28"/>
          <p:cNvSpPr txBox="1"/>
          <p:nvPr>
            <p:ph idx="1" type="body"/>
          </p:nvPr>
        </p:nvSpPr>
        <p:spPr>
          <a:xfrm>
            <a:off x="3080250" y="4804125"/>
            <a:ext cx="3876000" cy="305100"/>
          </a:xfrm>
          <a:prstGeom prst="rect">
            <a:avLst/>
          </a:prstGeom>
          <a:noFill/>
          <a:ln>
            <a:noFill/>
          </a:ln>
        </p:spPr>
        <p:txBody>
          <a:bodyPr anchorCtr="0" anchor="t" bIns="0" lIns="0" spcFirstLastPara="1" rIns="0" wrap="square" tIns="0">
            <a:normAutofit fontScale="70000"/>
          </a:bodyPr>
          <a:lstStyle/>
          <a:p>
            <a:pPr indent="0" lvl="0" marL="0" marR="0" rtl="0" algn="l">
              <a:lnSpc>
                <a:spcPct val="100000"/>
              </a:lnSpc>
              <a:spcBef>
                <a:spcPts val="0"/>
              </a:spcBef>
              <a:spcAft>
                <a:spcPts val="0"/>
              </a:spcAft>
              <a:buNone/>
            </a:pPr>
            <a:r>
              <a:rPr b="1" lang="en" sz="2400">
                <a:solidFill>
                  <a:srgbClr val="AB1E23"/>
                </a:solidFill>
                <a:latin typeface="Calibri"/>
                <a:ea typeface="Calibri"/>
                <a:cs typeface="Calibri"/>
                <a:sym typeface="Calibri"/>
              </a:rPr>
              <a:t>Control and decision-making content block</a:t>
            </a:r>
            <a:endParaRPr sz="24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e48a528fe3_0_28"/>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Assessing autonomous driving behaviors fine-grained metrics</a:t>
            </a:r>
            <a:endParaRPr b="0" sz="3000" strike="noStrike">
              <a:solidFill>
                <a:srgbClr val="AB1E23"/>
              </a:solidFill>
              <a:latin typeface="Arial"/>
              <a:ea typeface="Arial"/>
              <a:cs typeface="Arial"/>
              <a:sym typeface="Arial"/>
            </a:endParaRPr>
          </a:p>
        </p:txBody>
      </p:sp>
      <p:sp>
        <p:nvSpPr>
          <p:cNvPr id="436" name="Google Shape;436;g2e48a528fe3_0_28"/>
          <p:cNvSpPr txBox="1"/>
          <p:nvPr>
            <p:ph idx="1" type="body"/>
          </p:nvPr>
        </p:nvSpPr>
        <p:spPr>
          <a:xfrm>
            <a:off x="945000" y="1276525"/>
            <a:ext cx="7965000" cy="23784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Behavior Metrics</a:t>
            </a:r>
            <a:r>
              <a:rPr lang="en" sz="2400">
                <a:latin typeface="Calibri"/>
                <a:ea typeface="Calibri"/>
                <a:cs typeface="Calibri"/>
                <a:sym typeface="Calibri"/>
              </a:rPr>
              <a:t> is an open-source software tool developed to help research in the autonomous driving field.</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The development and validation of autonomous driving solutions require testing broadly in simulation (online). </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Quantitative and qualitative assessment and comparison of solutions for the main autonomous driving tasks.</a:t>
            </a:r>
            <a:endParaRPr sz="2400">
              <a:latin typeface="Calibri"/>
              <a:ea typeface="Calibri"/>
              <a:cs typeface="Calibri"/>
              <a:sym typeface="Calibri"/>
            </a:endParaRPr>
          </a:p>
        </p:txBody>
      </p:sp>
      <p:sp>
        <p:nvSpPr>
          <p:cNvPr id="437" name="Google Shape;437;g2e48a528fe3_0_2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438" name="Google Shape;438;g2e48a528fe3_0_28"/>
          <p:cNvSpPr txBox="1"/>
          <p:nvPr>
            <p:ph idx="1" type="body"/>
          </p:nvPr>
        </p:nvSpPr>
        <p:spPr>
          <a:xfrm>
            <a:off x="945000" y="4505400"/>
            <a:ext cx="7965000" cy="63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100"/>
              <a:buNone/>
            </a:pPr>
            <a:r>
              <a:rPr lang="en" u="sng">
                <a:solidFill>
                  <a:srgbClr val="434343"/>
                </a:solidFill>
                <a:latin typeface="Calibri"/>
                <a:ea typeface="Calibri"/>
                <a:cs typeface="Calibri"/>
                <a:sym typeface="Calibri"/>
              </a:rPr>
              <a:t>S. Paniego</a:t>
            </a:r>
            <a:r>
              <a:rPr lang="en">
                <a:solidFill>
                  <a:srgbClr val="434343"/>
                </a:solidFill>
                <a:latin typeface="Calibri"/>
                <a:ea typeface="Calibri"/>
                <a:cs typeface="Calibri"/>
                <a:sym typeface="Calibri"/>
              </a:rPr>
              <a:t>, R. Calvo-Palomino, and J. Cañas, "Behavior Metrics: An Open-Source Assessment Tool for Autonomous Driving Tasks," Software X, vol. 26, pp. 101702, 2024 doi: 10.1016/j.softx.2024.101702. [Online]. Available: https://doi.org/10.1016/j.softx.2024.101702</a:t>
            </a:r>
            <a:endParaRPr>
              <a:solidFill>
                <a:srgbClr val="434343"/>
              </a:solidFill>
              <a:latin typeface="Calibri"/>
              <a:ea typeface="Calibri"/>
              <a:cs typeface="Calibri"/>
              <a:sym typeface="Calibri"/>
            </a:endParaRPr>
          </a:p>
        </p:txBody>
      </p:sp>
      <p:sp>
        <p:nvSpPr>
          <p:cNvPr id="439" name="Google Shape;439;g2e48a528fe3_0_28"/>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e48a528fe3_0_359"/>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Assessing autonomous driving behaviors fine-grained metrics</a:t>
            </a:r>
            <a:endParaRPr b="0" sz="3000" strike="noStrike">
              <a:solidFill>
                <a:srgbClr val="AB1E23"/>
              </a:solidFill>
              <a:latin typeface="Arial"/>
              <a:ea typeface="Arial"/>
              <a:cs typeface="Arial"/>
              <a:sym typeface="Arial"/>
            </a:endParaRPr>
          </a:p>
        </p:txBody>
      </p:sp>
      <p:sp>
        <p:nvSpPr>
          <p:cNvPr id="445" name="Google Shape;445;g2e48a528fe3_0_359"/>
          <p:cNvSpPr txBox="1"/>
          <p:nvPr>
            <p:ph idx="1" type="body"/>
          </p:nvPr>
        </p:nvSpPr>
        <p:spPr>
          <a:xfrm>
            <a:off x="945000" y="1213650"/>
            <a:ext cx="7965000" cy="2509500"/>
          </a:xfrm>
          <a:prstGeom prst="rect">
            <a:avLst/>
          </a:prstGeom>
          <a:noFill/>
          <a:ln>
            <a:noFill/>
          </a:ln>
        </p:spPr>
        <p:txBody>
          <a:bodyPr anchorCtr="0" anchor="t" bIns="0" lIns="0" spcFirstLastPara="1" rIns="0" wrap="square" tIns="0">
            <a:normAutofit lnSpcReduction="20000"/>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Two main evaluation pipelines: </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Graphical.</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Headless.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Generates quantitative metrics complementary to the simulator’s, including </a:t>
            </a:r>
            <a:r>
              <a:rPr b="1" lang="en" sz="2400">
                <a:latin typeface="Calibri"/>
                <a:ea typeface="Calibri"/>
                <a:cs typeface="Calibri"/>
                <a:sym typeface="Calibri"/>
              </a:rPr>
              <a:t>fine-grained metrics </a:t>
            </a:r>
            <a:r>
              <a:rPr lang="en" sz="2400">
                <a:latin typeface="Calibri"/>
                <a:ea typeface="Calibri"/>
                <a:cs typeface="Calibri"/>
                <a:sym typeface="Calibri"/>
              </a:rPr>
              <a:t>for each particular driving task (lane following, driving in traffic, route navigation…).</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It uses and supports Carla, ROS, PyTorch and Tensorflow. </a:t>
            </a:r>
            <a:endParaRPr sz="2400">
              <a:latin typeface="Calibri"/>
              <a:ea typeface="Calibri"/>
              <a:cs typeface="Calibri"/>
              <a:sym typeface="Calibri"/>
            </a:endParaRPr>
          </a:p>
        </p:txBody>
      </p:sp>
      <p:sp>
        <p:nvSpPr>
          <p:cNvPr id="446" name="Google Shape;446;g2e48a528fe3_0_35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447" name="Google Shape;447;g2e48a528fe3_0_359"/>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pic>
        <p:nvPicPr>
          <p:cNvPr id="448" name="Google Shape;448;g2e48a528fe3_0_359"/>
          <p:cNvPicPr preferRelativeResize="0"/>
          <p:nvPr/>
        </p:nvPicPr>
        <p:blipFill rotWithShape="1">
          <a:blip r:embed="rId3">
            <a:alphaModFix/>
          </a:blip>
          <a:srcRect b="0" l="0" r="0" t="0"/>
          <a:stretch/>
        </p:blipFill>
        <p:spPr>
          <a:xfrm>
            <a:off x="3047838" y="4174525"/>
            <a:ext cx="629075" cy="629075"/>
          </a:xfrm>
          <a:prstGeom prst="rect">
            <a:avLst/>
          </a:prstGeom>
          <a:noFill/>
          <a:ln>
            <a:noFill/>
          </a:ln>
        </p:spPr>
      </p:pic>
      <p:pic>
        <p:nvPicPr>
          <p:cNvPr id="449" name="Google Shape;449;g2e48a528fe3_0_359"/>
          <p:cNvPicPr preferRelativeResize="0"/>
          <p:nvPr/>
        </p:nvPicPr>
        <p:blipFill rotWithShape="1">
          <a:blip r:embed="rId4">
            <a:alphaModFix/>
          </a:blip>
          <a:srcRect b="0" l="0" r="0" t="0"/>
          <a:stretch/>
        </p:blipFill>
        <p:spPr>
          <a:xfrm>
            <a:off x="3676922" y="4174521"/>
            <a:ext cx="2158044" cy="629075"/>
          </a:xfrm>
          <a:prstGeom prst="rect">
            <a:avLst/>
          </a:prstGeom>
          <a:noFill/>
          <a:ln>
            <a:noFill/>
          </a:ln>
        </p:spPr>
      </p:pic>
      <p:pic>
        <p:nvPicPr>
          <p:cNvPr id="450" name="Google Shape;450;g2e48a528fe3_0_359"/>
          <p:cNvPicPr preferRelativeResize="0"/>
          <p:nvPr/>
        </p:nvPicPr>
        <p:blipFill rotWithShape="1">
          <a:blip r:embed="rId5">
            <a:alphaModFix/>
          </a:blip>
          <a:srcRect b="0" l="0" r="0" t="0"/>
          <a:stretch/>
        </p:blipFill>
        <p:spPr>
          <a:xfrm>
            <a:off x="6400282" y="4174524"/>
            <a:ext cx="588378" cy="629074"/>
          </a:xfrm>
          <a:prstGeom prst="rect">
            <a:avLst/>
          </a:prstGeom>
          <a:noFill/>
          <a:ln>
            <a:noFill/>
          </a:ln>
        </p:spPr>
      </p:pic>
      <p:pic>
        <p:nvPicPr>
          <p:cNvPr id="451" name="Google Shape;451;g2e48a528fe3_0_359"/>
          <p:cNvPicPr preferRelativeResize="0"/>
          <p:nvPr/>
        </p:nvPicPr>
        <p:blipFill rotWithShape="1">
          <a:blip r:embed="rId6">
            <a:alphaModFix/>
          </a:blip>
          <a:srcRect b="0" l="0" r="0" t="0"/>
          <a:stretch/>
        </p:blipFill>
        <p:spPr>
          <a:xfrm>
            <a:off x="5777512" y="4124799"/>
            <a:ext cx="728525" cy="728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2e48a528fe3_0_54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457" name="Google Shape;457;g2e48a528fe3_0_540"/>
          <p:cNvPicPr preferRelativeResize="0"/>
          <p:nvPr/>
        </p:nvPicPr>
        <p:blipFill rotWithShape="1">
          <a:blip r:embed="rId3">
            <a:alphaModFix/>
          </a:blip>
          <a:srcRect b="0" l="0" r="0" t="0"/>
          <a:stretch/>
        </p:blipFill>
        <p:spPr>
          <a:xfrm>
            <a:off x="2626200" y="899460"/>
            <a:ext cx="4638039" cy="4244039"/>
          </a:xfrm>
          <a:prstGeom prst="rect">
            <a:avLst/>
          </a:prstGeom>
          <a:noFill/>
          <a:ln>
            <a:noFill/>
          </a:ln>
        </p:spPr>
      </p:pic>
      <p:sp>
        <p:nvSpPr>
          <p:cNvPr id="458" name="Google Shape;458;g2e48a528fe3_0_540"/>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Assessing autonomous driving behaviors fine-grained metrics</a:t>
            </a:r>
            <a:endParaRPr b="0" sz="3000" strike="noStrike">
              <a:solidFill>
                <a:srgbClr val="AB1E23"/>
              </a:solidFill>
              <a:latin typeface="Arial"/>
              <a:ea typeface="Arial"/>
              <a:cs typeface="Arial"/>
              <a:sym typeface="Arial"/>
            </a:endParaRPr>
          </a:p>
        </p:txBody>
      </p:sp>
      <p:sp>
        <p:nvSpPr>
          <p:cNvPr id="459" name="Google Shape;459;g2e48a528fe3_0_540"/>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2e48a528fe3_0_548"/>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Connection between BM and CARLA</a:t>
            </a:r>
            <a:endParaRPr sz="3000">
              <a:solidFill>
                <a:srgbClr val="AB1E23"/>
              </a:solidFill>
            </a:endParaRPr>
          </a:p>
        </p:txBody>
      </p:sp>
      <p:sp>
        <p:nvSpPr>
          <p:cNvPr id="465" name="Google Shape;465;g2e48a528fe3_0_54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466" name="Google Shape;466;g2e48a528fe3_0_548"/>
          <p:cNvPicPr preferRelativeResize="0"/>
          <p:nvPr/>
        </p:nvPicPr>
        <p:blipFill rotWithShape="1">
          <a:blip r:embed="rId3">
            <a:alphaModFix/>
          </a:blip>
          <a:srcRect b="0" l="0" r="0" t="0"/>
          <a:stretch/>
        </p:blipFill>
        <p:spPr>
          <a:xfrm>
            <a:off x="2543801" y="1102375"/>
            <a:ext cx="4690274" cy="3651125"/>
          </a:xfrm>
          <a:prstGeom prst="rect">
            <a:avLst/>
          </a:prstGeom>
          <a:noFill/>
          <a:ln>
            <a:noFill/>
          </a:ln>
        </p:spPr>
      </p:pic>
      <p:sp>
        <p:nvSpPr>
          <p:cNvPr id="467" name="Google Shape;467;g2e48a528fe3_0_548"/>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2e48a528fe3_0_380"/>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Robot controller</a:t>
            </a:r>
            <a:endParaRPr b="0" sz="3000" strike="noStrike">
              <a:solidFill>
                <a:srgbClr val="AB1E23"/>
              </a:solidFill>
              <a:latin typeface="Arial"/>
              <a:ea typeface="Arial"/>
              <a:cs typeface="Arial"/>
              <a:sym typeface="Arial"/>
            </a:endParaRPr>
          </a:p>
        </p:txBody>
      </p:sp>
      <p:sp>
        <p:nvSpPr>
          <p:cNvPr id="473" name="Google Shape;473;g2e48a528fe3_0_38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474" name="Google Shape;474;g2e48a528fe3_0_380"/>
          <p:cNvPicPr preferRelativeResize="0"/>
          <p:nvPr/>
        </p:nvPicPr>
        <p:blipFill rotWithShape="1">
          <a:blip r:embed="rId3">
            <a:alphaModFix/>
          </a:blip>
          <a:srcRect b="0" l="0" r="0" t="0"/>
          <a:stretch/>
        </p:blipFill>
        <p:spPr>
          <a:xfrm>
            <a:off x="2543774" y="694950"/>
            <a:ext cx="4888950" cy="4414226"/>
          </a:xfrm>
          <a:prstGeom prst="rect">
            <a:avLst/>
          </a:prstGeom>
          <a:noFill/>
          <a:ln>
            <a:noFill/>
          </a:ln>
        </p:spPr>
      </p:pic>
      <p:sp>
        <p:nvSpPr>
          <p:cNvPr id="475" name="Google Shape;475;g2e48a528fe3_0_380"/>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2e48a528fe3_0_387"/>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Supported tasks</a:t>
            </a:r>
            <a:endParaRPr b="0" sz="3000" strike="noStrike">
              <a:solidFill>
                <a:srgbClr val="AB1E23"/>
              </a:solidFill>
              <a:latin typeface="Arial"/>
              <a:ea typeface="Arial"/>
              <a:cs typeface="Arial"/>
              <a:sym typeface="Arial"/>
            </a:endParaRPr>
          </a:p>
        </p:txBody>
      </p:sp>
      <p:sp>
        <p:nvSpPr>
          <p:cNvPr id="481" name="Google Shape;481;g2e48a528fe3_0_387"/>
          <p:cNvSpPr txBox="1"/>
          <p:nvPr>
            <p:ph idx="1" type="body"/>
          </p:nvPr>
        </p:nvSpPr>
        <p:spPr>
          <a:xfrm>
            <a:off x="945025" y="1723650"/>
            <a:ext cx="7965000" cy="16962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It currently supports three main tasks:</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Lane following.</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Driving in traffic.</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Point-to-point navigation.</a:t>
            </a:r>
            <a:endParaRPr sz="2400">
              <a:latin typeface="Calibri"/>
              <a:ea typeface="Calibri"/>
              <a:cs typeface="Calibri"/>
              <a:sym typeface="Calibri"/>
            </a:endParaRPr>
          </a:p>
        </p:txBody>
      </p:sp>
      <p:sp>
        <p:nvSpPr>
          <p:cNvPr id="482" name="Google Shape;482;g2e48a528fe3_0_38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483" name="Google Shape;483;g2e48a528fe3_0_387"/>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pic>
        <p:nvPicPr>
          <p:cNvPr id="484" name="Google Shape;484;g2e48a528fe3_0_387"/>
          <p:cNvPicPr preferRelativeResize="0"/>
          <p:nvPr/>
        </p:nvPicPr>
        <p:blipFill rotWithShape="1">
          <a:blip r:embed="rId3">
            <a:alphaModFix/>
          </a:blip>
          <a:srcRect b="0" l="0" r="0" t="0"/>
          <a:stretch/>
        </p:blipFill>
        <p:spPr>
          <a:xfrm>
            <a:off x="6988450" y="1126025"/>
            <a:ext cx="967775" cy="967775"/>
          </a:xfrm>
          <a:prstGeom prst="rect">
            <a:avLst/>
          </a:prstGeom>
          <a:noFill/>
          <a:ln>
            <a:noFill/>
          </a:ln>
        </p:spPr>
      </p:pic>
      <p:pic>
        <p:nvPicPr>
          <p:cNvPr id="485" name="Google Shape;485;g2e48a528fe3_0_387"/>
          <p:cNvPicPr preferRelativeResize="0"/>
          <p:nvPr/>
        </p:nvPicPr>
        <p:blipFill rotWithShape="1">
          <a:blip r:embed="rId4">
            <a:alphaModFix/>
          </a:blip>
          <a:srcRect b="0" l="0" r="0" t="0"/>
          <a:stretch/>
        </p:blipFill>
        <p:spPr>
          <a:xfrm>
            <a:off x="6988450" y="2093800"/>
            <a:ext cx="967775" cy="967775"/>
          </a:xfrm>
          <a:prstGeom prst="rect">
            <a:avLst/>
          </a:prstGeom>
          <a:noFill/>
          <a:ln>
            <a:noFill/>
          </a:ln>
        </p:spPr>
      </p:pic>
      <p:pic>
        <p:nvPicPr>
          <p:cNvPr id="486" name="Google Shape;486;g2e48a528fe3_0_387"/>
          <p:cNvPicPr preferRelativeResize="0"/>
          <p:nvPr/>
        </p:nvPicPr>
        <p:blipFill rotWithShape="1">
          <a:blip r:embed="rId5">
            <a:alphaModFix/>
          </a:blip>
          <a:srcRect b="0" l="0" r="0" t="0"/>
          <a:stretch/>
        </p:blipFill>
        <p:spPr>
          <a:xfrm>
            <a:off x="7025113" y="3123025"/>
            <a:ext cx="894450" cy="894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2e48a528fe3_0_401"/>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Autonomous driving evaluation metrics</a:t>
            </a:r>
            <a:endParaRPr b="0" sz="3000" strike="noStrike">
              <a:solidFill>
                <a:srgbClr val="AB1E23"/>
              </a:solidFill>
              <a:latin typeface="Arial"/>
              <a:ea typeface="Arial"/>
              <a:cs typeface="Arial"/>
              <a:sym typeface="Arial"/>
            </a:endParaRPr>
          </a:p>
        </p:txBody>
      </p:sp>
      <p:sp>
        <p:nvSpPr>
          <p:cNvPr id="492" name="Google Shape;492;g2e48a528fe3_0_401"/>
          <p:cNvSpPr txBox="1"/>
          <p:nvPr>
            <p:ph idx="1" type="body"/>
          </p:nvPr>
        </p:nvSpPr>
        <p:spPr>
          <a:xfrm>
            <a:off x="945000" y="810000"/>
            <a:ext cx="7965000" cy="4050000"/>
          </a:xfrm>
          <a:prstGeom prst="rect">
            <a:avLst/>
          </a:prstGeom>
          <a:noFill/>
          <a:ln>
            <a:noFill/>
          </a:ln>
        </p:spPr>
        <p:txBody>
          <a:bodyPr anchorCtr="0" anchor="t" bIns="0" lIns="0" spcFirstLastPara="1" rIns="0" wrap="square" tIns="0">
            <a:normAutofit fontScale="85000" lnSpcReduction="10000"/>
          </a:bodyPr>
          <a:lstStyle/>
          <a:p>
            <a:pPr indent="-35814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The proposed metrics are complementary to the simulator metrics (CARLA Leaderboard) and specific for each particular task:</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Mean position deviation per km (MPD).</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Effectively completed distance.</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Vehicle longitudinal jerk per km.</a:t>
            </a:r>
            <a:endParaRPr i="1" sz="2400">
              <a:highlight>
                <a:srgbClr val="FFFF00"/>
              </a:highlight>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Robot controller iteration frequency.</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GPU inference frequency.</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Collisions per km.</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Lane invasions per km.</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Distance to the front vehicle.</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Route completion percentage.</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Average speed.</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Successful experiments.</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a:t>
            </a:r>
            <a:endParaRPr sz="2400">
              <a:latin typeface="Calibri"/>
              <a:ea typeface="Calibri"/>
              <a:cs typeface="Calibri"/>
              <a:sym typeface="Calibri"/>
            </a:endParaRPr>
          </a:p>
        </p:txBody>
      </p:sp>
      <p:sp>
        <p:nvSpPr>
          <p:cNvPr id="493" name="Google Shape;493;g2e48a528fe3_0_40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494" name="Google Shape;494;g2e48a528fe3_0_401"/>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pic>
        <p:nvPicPr>
          <p:cNvPr id="495" name="Google Shape;495;g2e48a528fe3_0_401"/>
          <p:cNvPicPr preferRelativeResize="0"/>
          <p:nvPr/>
        </p:nvPicPr>
        <p:blipFill rotWithShape="1">
          <a:blip r:embed="rId3">
            <a:alphaModFix/>
          </a:blip>
          <a:srcRect b="0" l="0" r="0" t="0"/>
          <a:stretch/>
        </p:blipFill>
        <p:spPr>
          <a:xfrm>
            <a:off x="7058750" y="3060950"/>
            <a:ext cx="1627750" cy="1627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2e48a528fe3_0_394"/>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GUI evaluation mode</a:t>
            </a:r>
            <a:endParaRPr b="0" sz="3000" strike="noStrike">
              <a:solidFill>
                <a:srgbClr val="AB1E23"/>
              </a:solidFill>
              <a:latin typeface="Arial"/>
              <a:ea typeface="Arial"/>
              <a:cs typeface="Arial"/>
              <a:sym typeface="Arial"/>
            </a:endParaRPr>
          </a:p>
        </p:txBody>
      </p:sp>
      <p:sp>
        <p:nvSpPr>
          <p:cNvPr id="501" name="Google Shape;501;g2e48a528fe3_0_394"/>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502" name="Google Shape;502;g2e48a528fe3_0_394"/>
          <p:cNvPicPr preferRelativeResize="0"/>
          <p:nvPr/>
        </p:nvPicPr>
        <p:blipFill rotWithShape="1">
          <a:blip r:embed="rId3">
            <a:alphaModFix/>
          </a:blip>
          <a:srcRect b="0" l="0" r="0" t="0"/>
          <a:stretch/>
        </p:blipFill>
        <p:spPr>
          <a:xfrm>
            <a:off x="590625" y="1140175"/>
            <a:ext cx="3981373" cy="3145441"/>
          </a:xfrm>
          <a:prstGeom prst="rect">
            <a:avLst/>
          </a:prstGeom>
          <a:noFill/>
          <a:ln>
            <a:noFill/>
          </a:ln>
        </p:spPr>
      </p:pic>
      <p:sp>
        <p:nvSpPr>
          <p:cNvPr id="503" name="Google Shape;503;g2e48a528fe3_0_394"/>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pic>
        <p:nvPicPr>
          <p:cNvPr descr="Learn more about Behavior Metrics and download the application at https://github.com/JdeRobot/BehaviorMetrics&#10;In this video, we display how the GUI mode in Behavior Metrics works. This mode allows the user to run an experiment for an autonomous driving task by watching CARLA simulator and the ongoing state of the sensors while capturing fine-grain metrics about the execution. These metrics can be used for later post-process analysis." id="504" name="Google Shape;504;g2e48a528fe3_0_394" title="[Behavior Metrics] Showcasing GUI mode for fine-grain experimental processing in autonomous driving">
            <a:hlinkClick r:id="rId4"/>
          </p:cNvPr>
          <p:cNvPicPr preferRelativeResize="0"/>
          <p:nvPr/>
        </p:nvPicPr>
        <p:blipFill rotWithShape="1">
          <a:blip r:embed="rId5">
            <a:alphaModFix/>
          </a:blip>
          <a:srcRect b="0" l="0" r="0" t="0"/>
          <a:stretch/>
        </p:blipFill>
        <p:spPr>
          <a:xfrm>
            <a:off x="4644025" y="1462088"/>
            <a:ext cx="4447350" cy="2501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e48a528fe3_0_0"/>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Introduction</a:t>
            </a:r>
            <a:endParaRPr b="0" sz="3000" strike="noStrike">
              <a:solidFill>
                <a:srgbClr val="AB1E23"/>
              </a:solidFill>
              <a:latin typeface="Arial"/>
              <a:ea typeface="Arial"/>
              <a:cs typeface="Arial"/>
              <a:sym typeface="Arial"/>
            </a:endParaRPr>
          </a:p>
        </p:txBody>
      </p:sp>
      <p:sp>
        <p:nvSpPr>
          <p:cNvPr id="172" name="Google Shape;172;g2e48a528fe3_0_0"/>
          <p:cNvSpPr txBox="1"/>
          <p:nvPr>
            <p:ph idx="1" type="body"/>
          </p:nvPr>
        </p:nvSpPr>
        <p:spPr>
          <a:xfrm>
            <a:off x="945000" y="810000"/>
            <a:ext cx="7192800" cy="4050000"/>
          </a:xfrm>
          <a:prstGeom prst="rect">
            <a:avLst/>
          </a:prstGeom>
          <a:noFill/>
          <a:ln>
            <a:noFill/>
          </a:ln>
        </p:spPr>
        <p:txBody>
          <a:bodyPr anchorCtr="0" anchor="t" bIns="0" lIns="0" spcFirstLastPara="1" rIns="0" wrap="square" tIns="0">
            <a:normAutofit fontScale="85000" lnSpcReduction="10000"/>
          </a:bodyPr>
          <a:lstStyle/>
          <a:p>
            <a:pPr indent="-358140" lvl="0" marL="457200" marR="0" rtl="0" algn="l">
              <a:lnSpc>
                <a:spcPct val="100000"/>
              </a:lnSpc>
              <a:spcBef>
                <a:spcPts val="0"/>
              </a:spcBef>
              <a:spcAft>
                <a:spcPts val="0"/>
              </a:spcAft>
              <a:buSzPct val="100000"/>
              <a:buFont typeface="Calibri"/>
              <a:buChar char="●"/>
            </a:pPr>
            <a:r>
              <a:rPr b="1" lang="en" sz="2400">
                <a:latin typeface="Calibri"/>
                <a:ea typeface="Calibri"/>
                <a:cs typeface="Calibri"/>
                <a:sym typeface="Calibri"/>
              </a:rPr>
              <a:t>Autonomous driving (AD):</a:t>
            </a:r>
            <a:r>
              <a:rPr lang="en" sz="2400">
                <a:latin typeface="Calibri"/>
                <a:ea typeface="Calibri"/>
                <a:cs typeface="Calibri"/>
                <a:sym typeface="Calibri"/>
              </a:rPr>
              <a:t> vehicles that drive safely without human intervention.</a:t>
            </a:r>
            <a:endParaRPr sz="2400">
              <a:latin typeface="Calibri"/>
              <a:ea typeface="Calibri"/>
              <a:cs typeface="Calibri"/>
              <a:sym typeface="Calibri"/>
            </a:endParaRPr>
          </a:p>
          <a:p>
            <a:pPr indent="-358140" lvl="0" marL="457200" marR="0" rtl="0" algn="l">
              <a:lnSpc>
                <a:spcPct val="100000"/>
              </a:lnSpc>
              <a:spcBef>
                <a:spcPts val="0"/>
              </a:spcBef>
              <a:spcAft>
                <a:spcPts val="0"/>
              </a:spcAft>
              <a:buSzPct val="100000"/>
              <a:buFont typeface="Calibri"/>
              <a:buChar char="●"/>
            </a:pPr>
            <a:r>
              <a:rPr b="1" lang="en" sz="2400">
                <a:latin typeface="Calibri"/>
                <a:ea typeface="Calibri"/>
                <a:cs typeface="Calibri"/>
                <a:sym typeface="Calibri"/>
              </a:rPr>
              <a:t>Robotics + Artificial Intelligence (AI) + Computer Vision (CV). </a:t>
            </a:r>
            <a:endParaRPr b="1" sz="2400">
              <a:latin typeface="Calibri"/>
              <a:ea typeface="Calibri"/>
              <a:cs typeface="Calibri"/>
              <a:sym typeface="Calibri"/>
            </a:endParaRPr>
          </a:p>
          <a:p>
            <a:pPr indent="-358140" lvl="0" marL="457200" marR="0" rtl="0" algn="l">
              <a:lnSpc>
                <a:spcPct val="100000"/>
              </a:lnSpc>
              <a:spcBef>
                <a:spcPts val="0"/>
              </a:spcBef>
              <a:spcAft>
                <a:spcPts val="0"/>
              </a:spcAft>
              <a:buSzPct val="100000"/>
              <a:buFont typeface="Calibri"/>
              <a:buChar char="●"/>
            </a:pPr>
            <a:r>
              <a:rPr b="1" lang="en" sz="2400">
                <a:latin typeface="Calibri"/>
                <a:ea typeface="Calibri"/>
                <a:cs typeface="Calibri"/>
                <a:sym typeface="Calibri"/>
              </a:rPr>
              <a:t>Applied to AD.</a:t>
            </a:r>
            <a:endParaRPr b="1" sz="2400">
              <a:latin typeface="Calibri"/>
              <a:ea typeface="Calibri"/>
              <a:cs typeface="Calibri"/>
              <a:sym typeface="Calibri"/>
            </a:endParaRPr>
          </a:p>
          <a:p>
            <a:pPr indent="-35814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Development comes from different sides, specially AI.</a:t>
            </a:r>
            <a:endParaRPr sz="2400">
              <a:latin typeface="Calibri"/>
              <a:ea typeface="Calibri"/>
              <a:cs typeface="Calibri"/>
              <a:sym typeface="Calibri"/>
            </a:endParaRPr>
          </a:p>
          <a:p>
            <a:pPr indent="-358140" lvl="0" marL="457200" marR="0" rtl="0" algn="l">
              <a:lnSpc>
                <a:spcPct val="100000"/>
              </a:lnSpc>
              <a:spcBef>
                <a:spcPts val="0"/>
              </a:spcBef>
              <a:spcAft>
                <a:spcPts val="0"/>
              </a:spcAft>
              <a:buSzPct val="100000"/>
              <a:buFont typeface="Calibri"/>
              <a:buChar char="●"/>
            </a:pPr>
            <a:r>
              <a:rPr b="1" lang="en" sz="2400">
                <a:latin typeface="Calibri"/>
                <a:ea typeface="Calibri"/>
                <a:cs typeface="Calibri"/>
                <a:sym typeface="Calibri"/>
              </a:rPr>
              <a:t>Benefits and motivation:</a:t>
            </a:r>
            <a:r>
              <a:rPr lang="en" sz="2400">
                <a:latin typeface="Calibri"/>
                <a:ea typeface="Calibri"/>
                <a:cs typeface="Calibri"/>
                <a:sym typeface="Calibri"/>
              </a:rPr>
              <a:t> </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solidFill>
                  <a:schemeClr val="dk1"/>
                </a:solidFill>
                <a:latin typeface="Calibri"/>
                <a:ea typeface="Calibri"/>
                <a:cs typeface="Calibri"/>
                <a:sym typeface="Calibri"/>
              </a:rPr>
              <a:t>Improved traffic safety </a:t>
            </a:r>
            <a:r>
              <a:rPr lang="en" sz="2400">
                <a:latin typeface="Calibri"/>
                <a:ea typeface="Calibri"/>
                <a:cs typeface="Calibri"/>
                <a:sym typeface="Calibri"/>
              </a:rPr>
              <a:t>(94% of accidents caused by human driver error).</a:t>
            </a:r>
            <a:endParaRPr sz="2400">
              <a:latin typeface="Calibri"/>
              <a:ea typeface="Calibri"/>
              <a:cs typeface="Calibri"/>
              <a:sym typeface="Calibri"/>
            </a:endParaRPr>
          </a:p>
          <a:p>
            <a:pPr indent="-358140" lvl="1" marL="914400" rtl="0" algn="l">
              <a:lnSpc>
                <a:spcPct val="100000"/>
              </a:lnSpc>
              <a:spcBef>
                <a:spcPts val="0"/>
              </a:spcBef>
              <a:spcAft>
                <a:spcPts val="0"/>
              </a:spcAft>
              <a:buSzPct val="100000"/>
              <a:buFont typeface="Calibri"/>
              <a:buChar char="○"/>
            </a:pPr>
            <a:r>
              <a:rPr lang="en" sz="2400">
                <a:solidFill>
                  <a:schemeClr val="dk1"/>
                </a:solidFill>
                <a:latin typeface="Calibri"/>
                <a:ea typeface="Calibri"/>
                <a:cs typeface="Calibri"/>
                <a:sym typeface="Calibri"/>
              </a:rPr>
              <a:t>Optimized mobility.</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Reduce driver’s stress.</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Reduce operative costs.</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Reduce pollution.</a:t>
            </a:r>
            <a:endParaRPr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a:t>
            </a:r>
            <a:endParaRPr sz="2400">
              <a:latin typeface="Calibri"/>
              <a:ea typeface="Calibri"/>
              <a:cs typeface="Calibri"/>
              <a:sym typeface="Calibri"/>
            </a:endParaRPr>
          </a:p>
          <a:p>
            <a:pPr indent="-35814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Examples of AD companies suggest real advancement.</a:t>
            </a:r>
            <a:endParaRPr sz="2400">
              <a:latin typeface="Calibri"/>
              <a:ea typeface="Calibri"/>
              <a:cs typeface="Calibri"/>
              <a:sym typeface="Calibri"/>
            </a:endParaRPr>
          </a:p>
        </p:txBody>
      </p:sp>
      <p:sp>
        <p:nvSpPr>
          <p:cNvPr id="173" name="Google Shape;173;g2e48a528fe3_0_0"/>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174" name="Google Shape;174;g2e48a528fe3_0_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175" name="Google Shape;175;g2e48a528fe3_0_0"/>
          <p:cNvPicPr preferRelativeResize="0"/>
          <p:nvPr/>
        </p:nvPicPr>
        <p:blipFill>
          <a:blip r:embed="rId3">
            <a:alphaModFix/>
          </a:blip>
          <a:stretch>
            <a:fillRect/>
          </a:stretch>
        </p:blipFill>
        <p:spPr>
          <a:xfrm>
            <a:off x="6775775" y="2809150"/>
            <a:ext cx="2368225" cy="16882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e48a528fe3_0_558"/>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Headless evaluation mode</a:t>
            </a:r>
            <a:endParaRPr b="0" sz="3000" strike="noStrike">
              <a:solidFill>
                <a:srgbClr val="AB1E23"/>
              </a:solidFill>
              <a:latin typeface="Arial"/>
              <a:ea typeface="Arial"/>
              <a:cs typeface="Arial"/>
              <a:sym typeface="Arial"/>
            </a:endParaRPr>
          </a:p>
        </p:txBody>
      </p:sp>
      <p:sp>
        <p:nvSpPr>
          <p:cNvPr id="510" name="Google Shape;510;g2e48a528fe3_0_55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511" name="Google Shape;511;g2e48a528fe3_0_558"/>
          <p:cNvPicPr preferRelativeResize="0"/>
          <p:nvPr/>
        </p:nvPicPr>
        <p:blipFill rotWithShape="1">
          <a:blip r:embed="rId3">
            <a:alphaModFix/>
          </a:blip>
          <a:srcRect b="0" l="0" r="0" t="0"/>
          <a:stretch/>
        </p:blipFill>
        <p:spPr>
          <a:xfrm>
            <a:off x="621000" y="1257438"/>
            <a:ext cx="3875748" cy="2628623"/>
          </a:xfrm>
          <a:prstGeom prst="rect">
            <a:avLst/>
          </a:prstGeom>
          <a:noFill/>
          <a:ln>
            <a:noFill/>
          </a:ln>
        </p:spPr>
      </p:pic>
      <p:sp>
        <p:nvSpPr>
          <p:cNvPr id="512" name="Google Shape;512;g2e48a528fe3_0_558"/>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pic>
        <p:nvPicPr>
          <p:cNvPr descr="Learn more about Behavior Metrics and download the application at https://github.com/JdeRobot/BehaviorMetrics&#10;In this video, we display how the headless mode in Behavior Metrics works. This mode allows the user to run a batch of experiments for an autonomous driving task and generate fine-grain metrics that can be used for experimental validation." id="513" name="Google Shape;513;g2e48a528fe3_0_558" title="[Behavior Metrics] Showcasing headless mode for batch  experimental processing in autonomous driving">
            <a:hlinkClick r:id="rId4"/>
          </p:cNvPr>
          <p:cNvPicPr preferRelativeResize="0"/>
          <p:nvPr/>
        </p:nvPicPr>
        <p:blipFill rotWithShape="1">
          <a:blip r:embed="rId5">
            <a:alphaModFix/>
          </a:blip>
          <a:srcRect b="0" l="0" r="0" t="0"/>
          <a:stretch/>
        </p:blipFill>
        <p:spPr>
          <a:xfrm>
            <a:off x="4656949" y="1421174"/>
            <a:ext cx="4382025" cy="24648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2e48a528fe3_0_408"/>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Impact and conclusions</a:t>
            </a:r>
            <a:endParaRPr b="0" sz="3000" strike="noStrike">
              <a:solidFill>
                <a:srgbClr val="AB1E23"/>
              </a:solidFill>
              <a:latin typeface="Arial"/>
              <a:ea typeface="Arial"/>
              <a:cs typeface="Arial"/>
              <a:sym typeface="Arial"/>
            </a:endParaRPr>
          </a:p>
        </p:txBody>
      </p:sp>
      <p:sp>
        <p:nvSpPr>
          <p:cNvPr id="519" name="Google Shape;519;g2e48a528fe3_0_408"/>
          <p:cNvSpPr txBox="1"/>
          <p:nvPr>
            <p:ph idx="1" type="body"/>
          </p:nvPr>
        </p:nvSpPr>
        <p:spPr>
          <a:xfrm>
            <a:off x="945000" y="1475125"/>
            <a:ext cx="7965000" cy="19812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Used as an assessment tool in this thesis.</a:t>
            </a:r>
            <a:endParaRPr sz="2400">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N</a:t>
            </a:r>
            <a:r>
              <a:rPr lang="en" sz="2400">
                <a:solidFill>
                  <a:schemeClr val="dk1"/>
                </a:solidFill>
                <a:latin typeface="Calibri"/>
                <a:ea typeface="Calibri"/>
                <a:cs typeface="Calibri"/>
                <a:sym typeface="Calibri"/>
              </a:rPr>
              <a:t>eed for specialized assessment tool in AD for easy extraction of conclusions from experiments with fine-grained metrics.</a:t>
            </a:r>
            <a:endParaRPr sz="2400">
              <a:solidFill>
                <a:schemeClr val="dk1"/>
              </a:solidFill>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Open-source.</a:t>
            </a:r>
            <a:endParaRPr sz="2400">
              <a:latin typeface="Calibri"/>
              <a:ea typeface="Calibri"/>
              <a:cs typeface="Calibri"/>
              <a:sym typeface="Calibri"/>
            </a:endParaRPr>
          </a:p>
        </p:txBody>
      </p:sp>
      <p:sp>
        <p:nvSpPr>
          <p:cNvPr id="520" name="Google Shape;520;g2e48a528fe3_0_40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521" name="Google Shape;521;g2e48a528fe3_0_408"/>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Behavior Metrics</a:t>
            </a:r>
            <a:endParaRPr>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e6ca18ef36_0_35"/>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527" name="Google Shape;527;g2e6ca18ef36_0_35"/>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Introduction</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State-of-the-art</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TrafficSensor</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DetectionMetrics</a:t>
            </a:r>
            <a:endParaRPr sz="2400">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Behavior Metrics</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b="1" lang="en" sz="2400">
                <a:solidFill>
                  <a:srgbClr val="6AA84F"/>
                </a:solidFill>
                <a:latin typeface="Calibri"/>
                <a:ea typeface="Calibri"/>
                <a:cs typeface="Calibri"/>
                <a:sym typeface="Calibri"/>
              </a:rPr>
              <a:t>Adding memory</a:t>
            </a:r>
            <a:endParaRPr b="1"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Optimizing DL models</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Driving in traffic</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Conclusions and future research</a:t>
            </a:r>
            <a:endParaRPr sz="2400">
              <a:latin typeface="Calibri"/>
              <a:ea typeface="Calibri"/>
              <a:cs typeface="Calibri"/>
              <a:sym typeface="Calibri"/>
            </a:endParaRPr>
          </a:p>
        </p:txBody>
      </p:sp>
      <p:sp>
        <p:nvSpPr>
          <p:cNvPr id="528" name="Google Shape;528;g2e6ca18ef36_0_35"/>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529" name="Google Shape;529;g2e6ca18ef36_0_3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530" name="Google Shape;530;g2e6ca18ef36_0_35"/>
          <p:cNvSpPr txBox="1"/>
          <p:nvPr>
            <p:ph idx="1" type="body"/>
          </p:nvPr>
        </p:nvSpPr>
        <p:spPr>
          <a:xfrm>
            <a:off x="2189400" y="4803525"/>
            <a:ext cx="5657700" cy="305100"/>
          </a:xfrm>
          <a:prstGeom prst="rect">
            <a:avLst/>
          </a:prstGeom>
          <a:noFill/>
          <a:ln>
            <a:noFill/>
          </a:ln>
        </p:spPr>
        <p:txBody>
          <a:bodyPr anchorCtr="0" anchor="t" bIns="0" lIns="0" spcFirstLastPara="1" rIns="0" wrap="square" tIns="0">
            <a:normAutofit fontScale="77500"/>
          </a:bodyPr>
          <a:lstStyle/>
          <a:p>
            <a:pPr indent="0" lvl="0" marL="0" marR="0" rtl="0" algn="l">
              <a:lnSpc>
                <a:spcPct val="100000"/>
              </a:lnSpc>
              <a:spcBef>
                <a:spcPts val="0"/>
              </a:spcBef>
              <a:spcAft>
                <a:spcPts val="0"/>
              </a:spcAft>
              <a:buNone/>
            </a:pPr>
            <a:r>
              <a:rPr b="1" lang="en" sz="2400">
                <a:solidFill>
                  <a:srgbClr val="AB1E23"/>
                </a:solidFill>
                <a:latin typeface="Calibri"/>
                <a:ea typeface="Calibri"/>
                <a:cs typeface="Calibri"/>
                <a:sym typeface="Calibri"/>
              </a:rPr>
              <a:t>After tools development, so</a:t>
            </a:r>
            <a:r>
              <a:rPr b="1" lang="en" sz="2400">
                <a:solidFill>
                  <a:srgbClr val="AB1E23"/>
                </a:solidFill>
                <a:latin typeface="Calibri"/>
                <a:ea typeface="Calibri"/>
                <a:cs typeface="Calibri"/>
                <a:sym typeface="Calibri"/>
              </a:rPr>
              <a:t>lutions for imitation learning</a:t>
            </a:r>
            <a:endParaRPr sz="24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e48a528fe3_0_35"/>
          <p:cNvSpPr txBox="1"/>
          <p:nvPr>
            <p:ph type="title"/>
          </p:nvPr>
        </p:nvSpPr>
        <p:spPr>
          <a:xfrm>
            <a:off x="945000" y="0"/>
            <a:ext cx="81174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Enhancing E2E AD control through kinematic input and memory-based architectures</a:t>
            </a:r>
            <a:endParaRPr b="0" sz="3000" strike="noStrike">
              <a:solidFill>
                <a:srgbClr val="AB1E23"/>
              </a:solidFill>
              <a:latin typeface="Arial"/>
              <a:ea typeface="Arial"/>
              <a:cs typeface="Arial"/>
              <a:sym typeface="Arial"/>
            </a:endParaRPr>
          </a:p>
        </p:txBody>
      </p:sp>
      <p:sp>
        <p:nvSpPr>
          <p:cNvPr id="536" name="Google Shape;536;g2e48a528fe3_0_35"/>
          <p:cNvSpPr txBox="1"/>
          <p:nvPr>
            <p:ph idx="1" type="body"/>
          </p:nvPr>
        </p:nvSpPr>
        <p:spPr>
          <a:xfrm>
            <a:off x="945000" y="1009650"/>
            <a:ext cx="7965000" cy="1939500"/>
          </a:xfrm>
          <a:prstGeom prst="rect">
            <a:avLst/>
          </a:prstGeom>
          <a:noFill/>
          <a:ln>
            <a:noFill/>
          </a:ln>
        </p:spPr>
        <p:txBody>
          <a:bodyPr anchorCtr="0" anchor="t" bIns="0" lIns="0" spcFirstLastPara="1" rIns="0" wrap="square" tIns="0">
            <a:normAutofit/>
          </a:bodyPr>
          <a:lstStyle/>
          <a:p>
            <a:pPr indent="-381000" lvl="0" marL="457200" rtl="0" algn="l">
              <a:spcBef>
                <a:spcPts val="0"/>
              </a:spcBef>
              <a:spcAft>
                <a:spcPts val="0"/>
              </a:spcAft>
              <a:buSzPts val="2400"/>
              <a:buFont typeface="Calibri"/>
              <a:buChar char="●"/>
            </a:pPr>
            <a:r>
              <a:rPr lang="en" sz="2400">
                <a:solidFill>
                  <a:schemeClr val="dk1"/>
                </a:solidFill>
                <a:latin typeface="Calibri"/>
                <a:ea typeface="Calibri"/>
                <a:cs typeface="Calibri"/>
                <a:sym typeface="Calibri"/>
              </a:rPr>
              <a:t>B</a:t>
            </a:r>
            <a:r>
              <a:rPr lang="en" sz="2400">
                <a:solidFill>
                  <a:schemeClr val="dk1"/>
                </a:solidFill>
                <a:latin typeface="Calibri"/>
                <a:ea typeface="Calibri"/>
                <a:cs typeface="Calibri"/>
                <a:sym typeface="Calibri"/>
              </a:rPr>
              <a:t>aseline: imitation learning </a:t>
            </a:r>
            <a:r>
              <a:rPr b="1" lang="en" sz="2400">
                <a:solidFill>
                  <a:schemeClr val="dk1"/>
                </a:solidFill>
                <a:latin typeface="Calibri"/>
                <a:ea typeface="Calibri"/>
                <a:cs typeface="Calibri"/>
                <a:sym typeface="Calibri"/>
              </a:rPr>
              <a:t>follow lane</a:t>
            </a:r>
            <a:r>
              <a:rPr lang="en" sz="2400">
                <a:solidFill>
                  <a:schemeClr val="dk1"/>
                </a:solidFill>
                <a:latin typeface="Calibri"/>
                <a:ea typeface="Calibri"/>
                <a:cs typeface="Calibri"/>
                <a:sym typeface="Calibri"/>
              </a:rPr>
              <a:t> using PilotNet.</a:t>
            </a:r>
            <a:endParaRPr b="1"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Explored and compared various approaches to enhance the capabilities of an E2E system for AD based on imitation learning adding visual memory and kinematic data input.</a:t>
            </a:r>
            <a:endParaRPr b="1"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Offline and online evaluation (Behavior Metrics).</a:t>
            </a:r>
            <a:endParaRPr sz="2400">
              <a:highlight>
                <a:srgbClr val="FFFF00"/>
              </a:highlight>
              <a:latin typeface="Calibri"/>
              <a:ea typeface="Calibri"/>
              <a:cs typeface="Calibri"/>
              <a:sym typeface="Calibri"/>
            </a:endParaRPr>
          </a:p>
        </p:txBody>
      </p:sp>
      <p:sp>
        <p:nvSpPr>
          <p:cNvPr id="537" name="Google Shape;537;g2e48a528fe3_0_35"/>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sp>
        <p:nvSpPr>
          <p:cNvPr id="538" name="Google Shape;538;g2e48a528fe3_0_3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539" name="Google Shape;539;g2e48a528fe3_0_35"/>
          <p:cNvSpPr txBox="1"/>
          <p:nvPr>
            <p:ph idx="1" type="body"/>
          </p:nvPr>
        </p:nvSpPr>
        <p:spPr>
          <a:xfrm>
            <a:off x="1097400" y="4459200"/>
            <a:ext cx="7965000" cy="684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100"/>
              <a:buNone/>
            </a:pPr>
            <a:r>
              <a:rPr lang="en" u="sng">
                <a:solidFill>
                  <a:srgbClr val="434343"/>
                </a:solidFill>
                <a:latin typeface="Calibri"/>
                <a:ea typeface="Calibri"/>
                <a:cs typeface="Calibri"/>
                <a:sym typeface="Calibri"/>
              </a:rPr>
              <a:t>S. Paniego</a:t>
            </a:r>
            <a:r>
              <a:rPr lang="en">
                <a:solidFill>
                  <a:srgbClr val="434343"/>
                </a:solidFill>
                <a:latin typeface="Calibri"/>
                <a:ea typeface="Calibri"/>
                <a:cs typeface="Calibri"/>
                <a:sym typeface="Calibri"/>
              </a:rPr>
              <a:t>, R. Calvo-Palomino, and J. M. Cañas, “Enhancing End-to-End Control in Autonomous Driving through Kinematic-Infused and Visual Memory Imitation Learning,” Manuscript submitted for publication, 2024.</a:t>
            </a:r>
            <a:endParaRPr>
              <a:solidFill>
                <a:srgbClr val="434343"/>
              </a:solidFill>
              <a:latin typeface="Calibri"/>
              <a:ea typeface="Calibri"/>
              <a:cs typeface="Calibri"/>
              <a:sym typeface="Calibri"/>
            </a:endParaRPr>
          </a:p>
        </p:txBody>
      </p:sp>
      <p:pic>
        <p:nvPicPr>
          <p:cNvPr id="540" name="Google Shape;540;g2e48a528fe3_0_35"/>
          <p:cNvPicPr preferRelativeResize="0"/>
          <p:nvPr/>
        </p:nvPicPr>
        <p:blipFill rotWithShape="1">
          <a:blip r:embed="rId3">
            <a:alphaModFix/>
          </a:blip>
          <a:srcRect b="0" l="0" r="0" t="0"/>
          <a:stretch/>
        </p:blipFill>
        <p:spPr>
          <a:xfrm>
            <a:off x="2949775" y="2830300"/>
            <a:ext cx="3955449" cy="1628900"/>
          </a:xfrm>
          <a:prstGeom prst="rect">
            <a:avLst/>
          </a:prstGeom>
          <a:noFill/>
          <a:ln>
            <a:noFill/>
          </a:ln>
        </p:spPr>
      </p:pic>
      <p:pic>
        <p:nvPicPr>
          <p:cNvPr id="541" name="Google Shape;541;g2e48a528fe3_0_35"/>
          <p:cNvPicPr preferRelativeResize="0"/>
          <p:nvPr/>
        </p:nvPicPr>
        <p:blipFill rotWithShape="1">
          <a:blip r:embed="rId4">
            <a:alphaModFix/>
          </a:blip>
          <a:srcRect b="0" l="0" r="0" t="0"/>
          <a:stretch/>
        </p:blipFill>
        <p:spPr>
          <a:xfrm>
            <a:off x="7451025" y="2437750"/>
            <a:ext cx="1458976" cy="2021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2e48a528fe3_0_568"/>
          <p:cNvSpPr txBox="1"/>
          <p:nvPr>
            <p:ph idx="1" type="body"/>
          </p:nvPr>
        </p:nvSpPr>
        <p:spPr>
          <a:xfrm>
            <a:off x="945000" y="810000"/>
            <a:ext cx="7965000" cy="40500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Lane-following application using different urban scenario layouts and visual bird-eye-view input.</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Memory addition:</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Architectural modifications.</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Different types of sensory input. </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Incorporating visual memory and kinematic input: more robustness and wider range of challenging situations (reduction of collisions and speed self-regulation).</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LSTM, convLSTM…</a:t>
            </a:r>
            <a:endParaRPr sz="2400">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Open source materials.</a:t>
            </a:r>
            <a:endParaRPr sz="2400">
              <a:latin typeface="Calibri"/>
              <a:ea typeface="Calibri"/>
              <a:cs typeface="Calibri"/>
              <a:sym typeface="Calibri"/>
            </a:endParaRPr>
          </a:p>
        </p:txBody>
      </p:sp>
      <p:sp>
        <p:nvSpPr>
          <p:cNvPr id="547" name="Google Shape;547;g2e48a528fe3_0_56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548" name="Google Shape;548;g2e48a528fe3_0_568"/>
          <p:cNvSpPr txBox="1"/>
          <p:nvPr>
            <p:ph type="title"/>
          </p:nvPr>
        </p:nvSpPr>
        <p:spPr>
          <a:xfrm>
            <a:off x="945000" y="0"/>
            <a:ext cx="81174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Enhancing E2E AD control through kinematic input and memory-based architectures</a:t>
            </a:r>
            <a:endParaRPr b="0" sz="3000" strike="noStrike">
              <a:solidFill>
                <a:srgbClr val="AB1E23"/>
              </a:solidFill>
              <a:latin typeface="Arial"/>
              <a:ea typeface="Arial"/>
              <a:cs typeface="Arial"/>
              <a:sym typeface="Arial"/>
            </a:endParaRPr>
          </a:p>
        </p:txBody>
      </p:sp>
      <p:sp>
        <p:nvSpPr>
          <p:cNvPr id="549" name="Google Shape;549;g2e48a528fe3_0_568"/>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pic>
        <p:nvPicPr>
          <p:cNvPr id="550" name="Google Shape;550;g2e48a528fe3_0_568"/>
          <p:cNvPicPr preferRelativeResize="0"/>
          <p:nvPr/>
        </p:nvPicPr>
        <p:blipFill rotWithShape="1">
          <a:blip r:embed="rId3">
            <a:alphaModFix/>
          </a:blip>
          <a:srcRect b="0" l="0" r="0" t="0"/>
          <a:stretch/>
        </p:blipFill>
        <p:spPr>
          <a:xfrm>
            <a:off x="7568225" y="3724850"/>
            <a:ext cx="1341775" cy="1341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e4f61ca06a_0_95"/>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Kinematic-infused and visual memory E2E control based on imitation learning</a:t>
            </a:r>
            <a:endParaRPr b="0" sz="3000" strike="noStrike">
              <a:solidFill>
                <a:srgbClr val="AB1E23"/>
              </a:solidFill>
              <a:latin typeface="Arial"/>
              <a:ea typeface="Arial"/>
              <a:cs typeface="Arial"/>
              <a:sym typeface="Arial"/>
            </a:endParaRPr>
          </a:p>
        </p:txBody>
      </p:sp>
      <p:sp>
        <p:nvSpPr>
          <p:cNvPr id="556" name="Google Shape;556;g2e4f61ca06a_0_95"/>
          <p:cNvSpPr txBox="1"/>
          <p:nvPr>
            <p:ph idx="1" type="body"/>
          </p:nvPr>
        </p:nvSpPr>
        <p:spPr>
          <a:xfrm>
            <a:off x="945000" y="810000"/>
            <a:ext cx="7965000" cy="27261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8 DL models based on an E2E approach.</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4 different DL architectures are explored:</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One without memory.</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Three with visual memory.</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PilotNet </a:t>
            </a:r>
            <a:r>
              <a:rPr lang="en" sz="2400">
                <a:solidFill>
                  <a:schemeClr val="dk1"/>
                </a:solidFill>
                <a:latin typeface="Calibri"/>
                <a:ea typeface="Calibri"/>
                <a:cs typeface="Calibri"/>
                <a:sym typeface="Calibri"/>
              </a:rPr>
              <a:t>(Bojarski et al. 2016).</a:t>
            </a:r>
            <a:endParaRPr sz="2400">
              <a:solidFill>
                <a:schemeClr val="dk1"/>
              </a:solidFill>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Segmented bird-eye-view as input.</a:t>
            </a:r>
            <a:endParaRPr sz="2400">
              <a:solidFill>
                <a:schemeClr val="dk1"/>
              </a:solidFill>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Expert agent data.</a:t>
            </a:r>
            <a:endParaRPr sz="2400">
              <a:solidFill>
                <a:schemeClr val="dk1"/>
              </a:solidFill>
              <a:latin typeface="Calibri"/>
              <a:ea typeface="Calibri"/>
              <a:cs typeface="Calibri"/>
              <a:sym typeface="Calibri"/>
            </a:endParaRPr>
          </a:p>
        </p:txBody>
      </p:sp>
      <p:sp>
        <p:nvSpPr>
          <p:cNvPr id="557" name="Google Shape;557;g2e4f61ca06a_0_9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558" name="Google Shape;558;g2e4f61ca06a_0_95"/>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pic>
        <p:nvPicPr>
          <p:cNvPr id="559" name="Google Shape;559;g2e4f61ca06a_0_95"/>
          <p:cNvPicPr preferRelativeResize="0"/>
          <p:nvPr/>
        </p:nvPicPr>
        <p:blipFill rotWithShape="1">
          <a:blip r:embed="rId3">
            <a:alphaModFix/>
          </a:blip>
          <a:srcRect b="0" l="0" r="0" t="0"/>
          <a:stretch/>
        </p:blipFill>
        <p:spPr>
          <a:xfrm>
            <a:off x="1665635" y="3475927"/>
            <a:ext cx="6523725" cy="1576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2e48a528fe3_0_58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565" name="Google Shape;565;g2e48a528fe3_0_589"/>
          <p:cNvPicPr preferRelativeResize="0"/>
          <p:nvPr/>
        </p:nvPicPr>
        <p:blipFill rotWithShape="1">
          <a:blip r:embed="rId3">
            <a:alphaModFix/>
          </a:blip>
          <a:srcRect b="0" l="0" r="0" t="0"/>
          <a:stretch/>
        </p:blipFill>
        <p:spPr>
          <a:xfrm>
            <a:off x="621000" y="1040585"/>
            <a:ext cx="8433976" cy="3735164"/>
          </a:xfrm>
          <a:prstGeom prst="rect">
            <a:avLst/>
          </a:prstGeom>
          <a:noFill/>
          <a:ln>
            <a:noFill/>
          </a:ln>
        </p:spPr>
      </p:pic>
      <p:sp>
        <p:nvSpPr>
          <p:cNvPr id="566" name="Google Shape;566;g2e48a528fe3_0_589"/>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Kinematic-infused and visual memory E2E control based on imitation learning</a:t>
            </a:r>
            <a:endParaRPr b="0" sz="3000" strike="noStrike">
              <a:solidFill>
                <a:srgbClr val="AB1E23"/>
              </a:solidFill>
              <a:latin typeface="Arial"/>
              <a:ea typeface="Arial"/>
              <a:cs typeface="Arial"/>
              <a:sym typeface="Arial"/>
            </a:endParaRPr>
          </a:p>
        </p:txBody>
      </p:sp>
      <p:sp>
        <p:nvSpPr>
          <p:cNvPr id="567" name="Google Shape;567;g2e48a528fe3_0_589"/>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e4f61ca06a_0_102"/>
          <p:cNvSpPr txBox="1"/>
          <p:nvPr>
            <p:ph idx="1" type="body"/>
          </p:nvPr>
        </p:nvSpPr>
        <p:spPr>
          <a:xfrm>
            <a:off x="945000" y="1727250"/>
            <a:ext cx="4329300" cy="18438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Training: </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20Hz for the collection.</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Expert agent 30 km/h max.</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Data augmentation. Affine.</a:t>
            </a:r>
            <a:endParaRPr sz="2400">
              <a:latin typeface="Calibri"/>
              <a:ea typeface="Calibri"/>
              <a:cs typeface="Calibri"/>
              <a:sym typeface="Calibri"/>
            </a:endParaRPr>
          </a:p>
        </p:txBody>
      </p:sp>
      <p:sp>
        <p:nvSpPr>
          <p:cNvPr id="573" name="Google Shape;573;g2e4f61ca06a_0_10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574" name="Google Shape;574;g2e4f61ca06a_0_102"/>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Kinematic-infused and visual memory E2E control based on imitation learning</a:t>
            </a:r>
            <a:endParaRPr b="0" sz="3000" strike="noStrike">
              <a:solidFill>
                <a:srgbClr val="AB1E23"/>
              </a:solidFill>
              <a:latin typeface="Arial"/>
              <a:ea typeface="Arial"/>
              <a:cs typeface="Arial"/>
              <a:sym typeface="Arial"/>
            </a:endParaRPr>
          </a:p>
        </p:txBody>
      </p:sp>
      <p:sp>
        <p:nvSpPr>
          <p:cNvPr id="575" name="Google Shape;575;g2e4f61ca06a_0_102"/>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pic>
        <p:nvPicPr>
          <p:cNvPr id="576" name="Google Shape;576;g2e4f61ca06a_0_102"/>
          <p:cNvPicPr preferRelativeResize="0"/>
          <p:nvPr/>
        </p:nvPicPr>
        <p:blipFill rotWithShape="1">
          <a:blip r:embed="rId3">
            <a:alphaModFix/>
          </a:blip>
          <a:srcRect b="0" l="0" r="0" t="0"/>
          <a:stretch/>
        </p:blipFill>
        <p:spPr>
          <a:xfrm>
            <a:off x="5672999" y="1187986"/>
            <a:ext cx="3360224" cy="329403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2e48a528fe3_0_62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582" name="Google Shape;582;g2e48a528fe3_0_622"/>
          <p:cNvPicPr preferRelativeResize="0"/>
          <p:nvPr/>
        </p:nvPicPr>
        <p:blipFill rotWithShape="1">
          <a:blip r:embed="rId3">
            <a:alphaModFix/>
          </a:blip>
          <a:srcRect b="0" l="0" r="0" t="0"/>
          <a:stretch/>
        </p:blipFill>
        <p:spPr>
          <a:xfrm>
            <a:off x="2656713" y="2978025"/>
            <a:ext cx="4723077" cy="2105551"/>
          </a:xfrm>
          <a:prstGeom prst="rect">
            <a:avLst/>
          </a:prstGeom>
          <a:noFill/>
          <a:ln>
            <a:noFill/>
          </a:ln>
        </p:spPr>
      </p:pic>
      <p:pic>
        <p:nvPicPr>
          <p:cNvPr id="583" name="Google Shape;583;g2e48a528fe3_0_622"/>
          <p:cNvPicPr preferRelativeResize="0"/>
          <p:nvPr/>
        </p:nvPicPr>
        <p:blipFill rotWithShape="1">
          <a:blip r:embed="rId4">
            <a:alphaModFix/>
          </a:blip>
          <a:srcRect b="0" l="0" r="0" t="0"/>
          <a:stretch/>
        </p:blipFill>
        <p:spPr>
          <a:xfrm>
            <a:off x="2629134" y="810000"/>
            <a:ext cx="4863191" cy="2168026"/>
          </a:xfrm>
          <a:prstGeom prst="rect">
            <a:avLst/>
          </a:prstGeom>
          <a:noFill/>
          <a:ln>
            <a:noFill/>
          </a:ln>
        </p:spPr>
      </p:pic>
      <p:sp>
        <p:nvSpPr>
          <p:cNvPr id="584" name="Google Shape;584;g2e48a528fe3_0_622"/>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Top speed regulation vs no regulation</a:t>
            </a:r>
            <a:endParaRPr b="0" sz="3000" strike="noStrike">
              <a:solidFill>
                <a:srgbClr val="AB1E23"/>
              </a:solidFill>
              <a:latin typeface="Arial"/>
              <a:ea typeface="Arial"/>
              <a:cs typeface="Arial"/>
              <a:sym typeface="Arial"/>
            </a:endParaRPr>
          </a:p>
        </p:txBody>
      </p:sp>
      <p:sp>
        <p:nvSpPr>
          <p:cNvPr id="585" name="Google Shape;585;g2e48a528fe3_0_622"/>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2e4f61ca06a_0_142"/>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Taking control of a fast-moving car</a:t>
            </a:r>
            <a:endParaRPr b="0" sz="3000" strike="noStrike">
              <a:solidFill>
                <a:srgbClr val="AB1E23"/>
              </a:solidFill>
              <a:latin typeface="Arial"/>
              <a:ea typeface="Arial"/>
              <a:cs typeface="Arial"/>
              <a:sym typeface="Arial"/>
            </a:endParaRPr>
          </a:p>
        </p:txBody>
      </p:sp>
      <p:sp>
        <p:nvSpPr>
          <p:cNvPr id="591" name="Google Shape;591;g2e4f61ca06a_0_14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592" name="Google Shape;592;g2e4f61ca06a_0_142"/>
          <p:cNvPicPr preferRelativeResize="0"/>
          <p:nvPr/>
        </p:nvPicPr>
        <p:blipFill rotWithShape="1">
          <a:blip r:embed="rId3">
            <a:alphaModFix/>
          </a:blip>
          <a:srcRect b="0" l="0" r="0" t="0"/>
          <a:stretch/>
        </p:blipFill>
        <p:spPr>
          <a:xfrm>
            <a:off x="4505775" y="964600"/>
            <a:ext cx="4017799" cy="3890400"/>
          </a:xfrm>
          <a:prstGeom prst="rect">
            <a:avLst/>
          </a:prstGeom>
          <a:noFill/>
          <a:ln>
            <a:noFill/>
          </a:ln>
        </p:spPr>
      </p:pic>
      <p:sp>
        <p:nvSpPr>
          <p:cNvPr id="593" name="Google Shape;593;g2e4f61ca06a_0_142"/>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pic>
        <p:nvPicPr>
          <p:cNvPr id="594" name="Google Shape;594;g2e4f61ca06a_0_142"/>
          <p:cNvPicPr preferRelativeResize="0"/>
          <p:nvPr/>
        </p:nvPicPr>
        <p:blipFill rotWithShape="1">
          <a:blip r:embed="rId4">
            <a:alphaModFix/>
          </a:blip>
          <a:srcRect b="0" l="0" r="0" t="0"/>
          <a:stretch/>
        </p:blipFill>
        <p:spPr>
          <a:xfrm>
            <a:off x="1695825" y="754750"/>
            <a:ext cx="1948151" cy="2215352"/>
          </a:xfrm>
          <a:prstGeom prst="rect">
            <a:avLst/>
          </a:prstGeom>
          <a:noFill/>
          <a:ln>
            <a:noFill/>
          </a:ln>
        </p:spPr>
      </p:pic>
      <p:pic>
        <p:nvPicPr>
          <p:cNvPr id="595" name="Google Shape;595;g2e4f61ca06a_0_142"/>
          <p:cNvPicPr preferRelativeResize="0"/>
          <p:nvPr/>
        </p:nvPicPr>
        <p:blipFill rotWithShape="1">
          <a:blip r:embed="rId5">
            <a:alphaModFix/>
          </a:blip>
          <a:srcRect b="0" l="0" r="0" t="0"/>
          <a:stretch/>
        </p:blipFill>
        <p:spPr>
          <a:xfrm>
            <a:off x="1695825" y="2877149"/>
            <a:ext cx="1948148" cy="21838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2e48a528fe3_0_63"/>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Introduction to AD</a:t>
            </a:r>
            <a:endParaRPr b="0" sz="3000" strike="noStrike">
              <a:solidFill>
                <a:srgbClr val="AB1E23"/>
              </a:solidFill>
              <a:latin typeface="Arial"/>
              <a:ea typeface="Arial"/>
              <a:cs typeface="Arial"/>
              <a:sym typeface="Arial"/>
            </a:endParaRPr>
          </a:p>
        </p:txBody>
      </p:sp>
      <p:sp>
        <p:nvSpPr>
          <p:cNvPr id="181" name="Google Shape;181;g2e48a528fe3_0_63"/>
          <p:cNvSpPr txBox="1"/>
          <p:nvPr>
            <p:ph idx="1" type="body"/>
          </p:nvPr>
        </p:nvSpPr>
        <p:spPr>
          <a:xfrm>
            <a:off x="945000" y="1263160"/>
            <a:ext cx="3972600" cy="26403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Mobile robot in terms of hardware and software.</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Sensors like GPS, IMUs, LIDARS, </a:t>
            </a:r>
            <a:r>
              <a:rPr b="1" lang="en" sz="2400">
                <a:latin typeface="Calibri"/>
                <a:ea typeface="Calibri"/>
                <a:cs typeface="Calibri"/>
                <a:sym typeface="Calibri"/>
              </a:rPr>
              <a:t>cameras</a:t>
            </a:r>
            <a:r>
              <a:rPr lang="en" sz="2400">
                <a:latin typeface="Calibri"/>
                <a:ea typeface="Calibri"/>
                <a:cs typeface="Calibri"/>
                <a:sym typeface="Calibri"/>
              </a:rPr>
              <a:t>…</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Actuators like throttle, brake, steering…</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CPUs and GPUs.</a:t>
            </a:r>
            <a:endParaRPr i="1" sz="2400">
              <a:latin typeface="Calibri"/>
              <a:ea typeface="Calibri"/>
              <a:cs typeface="Calibri"/>
              <a:sym typeface="Calibri"/>
            </a:endParaRPr>
          </a:p>
        </p:txBody>
      </p:sp>
      <p:sp>
        <p:nvSpPr>
          <p:cNvPr id="182" name="Google Shape;182;g2e48a528fe3_0_63"/>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183" name="Google Shape;183;g2e48a528fe3_0_63"/>
          <p:cNvPicPr preferRelativeResize="0"/>
          <p:nvPr/>
        </p:nvPicPr>
        <p:blipFill rotWithShape="1">
          <a:blip r:embed="rId3">
            <a:alphaModFix/>
          </a:blip>
          <a:srcRect b="0" l="0" r="0" t="0"/>
          <a:stretch/>
        </p:blipFill>
        <p:spPr>
          <a:xfrm>
            <a:off x="4917600" y="981758"/>
            <a:ext cx="4120575" cy="3203117"/>
          </a:xfrm>
          <a:prstGeom prst="rect">
            <a:avLst/>
          </a:prstGeom>
          <a:noFill/>
          <a:ln>
            <a:noFill/>
          </a:ln>
        </p:spPr>
      </p:pic>
      <p:sp>
        <p:nvSpPr>
          <p:cNvPr id="184" name="Google Shape;184;g2e48a528fe3_0_63"/>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2e4f61ca06a_0_151"/>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Robustness to sensory manipulation</a:t>
            </a:r>
            <a:endParaRPr b="0" sz="3000" strike="noStrike">
              <a:solidFill>
                <a:srgbClr val="AB1E23"/>
              </a:solidFill>
              <a:latin typeface="Arial"/>
              <a:ea typeface="Arial"/>
              <a:cs typeface="Arial"/>
              <a:sym typeface="Arial"/>
            </a:endParaRPr>
          </a:p>
        </p:txBody>
      </p:sp>
      <p:sp>
        <p:nvSpPr>
          <p:cNvPr id="601" name="Google Shape;601;g2e4f61ca06a_0_15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602" name="Google Shape;602;g2e4f61ca06a_0_151"/>
          <p:cNvPicPr preferRelativeResize="0"/>
          <p:nvPr/>
        </p:nvPicPr>
        <p:blipFill rotWithShape="1">
          <a:blip r:embed="rId3">
            <a:alphaModFix/>
          </a:blip>
          <a:srcRect b="0" l="0" r="0" t="0"/>
          <a:stretch/>
        </p:blipFill>
        <p:spPr>
          <a:xfrm>
            <a:off x="4604400" y="1317025"/>
            <a:ext cx="4411450" cy="3826475"/>
          </a:xfrm>
          <a:prstGeom prst="rect">
            <a:avLst/>
          </a:prstGeom>
          <a:noFill/>
          <a:ln>
            <a:noFill/>
          </a:ln>
        </p:spPr>
      </p:pic>
      <p:sp>
        <p:nvSpPr>
          <p:cNvPr id="603" name="Google Shape;603;g2e4f61ca06a_0_151"/>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pic>
        <p:nvPicPr>
          <p:cNvPr id="604" name="Google Shape;604;g2e4f61ca06a_0_151"/>
          <p:cNvPicPr preferRelativeResize="0"/>
          <p:nvPr/>
        </p:nvPicPr>
        <p:blipFill rotWithShape="1">
          <a:blip r:embed="rId4">
            <a:alphaModFix/>
          </a:blip>
          <a:srcRect b="0" l="0" r="0" t="0"/>
          <a:stretch/>
        </p:blipFill>
        <p:spPr>
          <a:xfrm>
            <a:off x="2482738" y="2002525"/>
            <a:ext cx="628800" cy="1905455"/>
          </a:xfrm>
          <a:prstGeom prst="rect">
            <a:avLst/>
          </a:prstGeom>
          <a:noFill/>
          <a:ln>
            <a:noFill/>
          </a:ln>
        </p:spPr>
      </p:pic>
      <p:pic>
        <p:nvPicPr>
          <p:cNvPr id="605" name="Google Shape;605;g2e4f61ca06a_0_151"/>
          <p:cNvPicPr preferRelativeResize="0"/>
          <p:nvPr/>
        </p:nvPicPr>
        <p:blipFill rotWithShape="1">
          <a:blip r:embed="rId5">
            <a:alphaModFix/>
          </a:blip>
          <a:srcRect b="0" l="0" r="0" t="0"/>
          <a:stretch/>
        </p:blipFill>
        <p:spPr>
          <a:xfrm>
            <a:off x="3615700" y="2002760"/>
            <a:ext cx="628650" cy="1905000"/>
          </a:xfrm>
          <a:prstGeom prst="rect">
            <a:avLst/>
          </a:prstGeom>
          <a:noFill/>
          <a:ln>
            <a:noFill/>
          </a:ln>
        </p:spPr>
      </p:pic>
      <p:pic>
        <p:nvPicPr>
          <p:cNvPr id="606" name="Google Shape;606;g2e4f61ca06a_0_151"/>
          <p:cNvPicPr preferRelativeResize="0"/>
          <p:nvPr/>
        </p:nvPicPr>
        <p:blipFill rotWithShape="1">
          <a:blip r:embed="rId6">
            <a:alphaModFix/>
          </a:blip>
          <a:srcRect b="0" l="0" r="0" t="0"/>
          <a:stretch/>
        </p:blipFill>
        <p:spPr>
          <a:xfrm>
            <a:off x="1350000" y="2002760"/>
            <a:ext cx="628650" cy="1905000"/>
          </a:xfrm>
          <a:prstGeom prst="rect">
            <a:avLst/>
          </a:prstGeom>
          <a:noFill/>
          <a:ln>
            <a:noFill/>
          </a:ln>
        </p:spPr>
      </p:pic>
      <p:sp>
        <p:nvSpPr>
          <p:cNvPr id="607" name="Google Shape;607;g2e4f61ca06a_0_151"/>
          <p:cNvSpPr txBox="1"/>
          <p:nvPr>
            <p:ph idx="1" type="body"/>
          </p:nvPr>
        </p:nvSpPr>
        <p:spPr>
          <a:xfrm>
            <a:off x="2482775" y="1604650"/>
            <a:ext cx="628800" cy="398100"/>
          </a:xfrm>
          <a:prstGeom prst="rect">
            <a:avLst/>
          </a:prstGeom>
          <a:noFill/>
          <a:ln>
            <a:noFill/>
          </a:ln>
        </p:spPr>
        <p:txBody>
          <a:bodyPr anchorCtr="0" anchor="t" bIns="0" lIns="0" spcFirstLastPara="1" rIns="0" wrap="square" tIns="0">
            <a:normAutofit/>
          </a:bodyPr>
          <a:lstStyle/>
          <a:p>
            <a:pPr indent="0" lvl="0" marL="0" marR="0" rtl="0" algn="ctr">
              <a:lnSpc>
                <a:spcPct val="100000"/>
              </a:lnSpc>
              <a:spcBef>
                <a:spcPts val="0"/>
              </a:spcBef>
              <a:spcAft>
                <a:spcPts val="0"/>
              </a:spcAft>
              <a:buSzPts val="1100"/>
              <a:buNone/>
            </a:pPr>
            <a:r>
              <a:rPr lang="en" sz="2400">
                <a:latin typeface="Calibri"/>
                <a:ea typeface="Calibri"/>
                <a:cs typeface="Calibri"/>
                <a:sym typeface="Calibri"/>
              </a:rPr>
              <a:t>50%</a:t>
            </a:r>
            <a:endParaRPr sz="2400">
              <a:latin typeface="Calibri"/>
              <a:ea typeface="Calibri"/>
              <a:cs typeface="Calibri"/>
              <a:sym typeface="Calibri"/>
            </a:endParaRPr>
          </a:p>
        </p:txBody>
      </p:sp>
      <p:sp>
        <p:nvSpPr>
          <p:cNvPr id="608" name="Google Shape;608;g2e4f61ca06a_0_151"/>
          <p:cNvSpPr txBox="1"/>
          <p:nvPr>
            <p:ph idx="1" type="body"/>
          </p:nvPr>
        </p:nvSpPr>
        <p:spPr>
          <a:xfrm>
            <a:off x="3615625" y="1604650"/>
            <a:ext cx="628800" cy="398100"/>
          </a:xfrm>
          <a:prstGeom prst="rect">
            <a:avLst/>
          </a:prstGeom>
          <a:noFill/>
          <a:ln>
            <a:noFill/>
          </a:ln>
        </p:spPr>
        <p:txBody>
          <a:bodyPr anchorCtr="0" anchor="t" bIns="0" lIns="0" spcFirstLastPara="1" rIns="0" wrap="square" tIns="0">
            <a:normAutofit/>
          </a:bodyPr>
          <a:lstStyle/>
          <a:p>
            <a:pPr indent="0" lvl="0" marL="0" marR="0" rtl="0" algn="ctr">
              <a:lnSpc>
                <a:spcPct val="100000"/>
              </a:lnSpc>
              <a:spcBef>
                <a:spcPts val="0"/>
              </a:spcBef>
              <a:spcAft>
                <a:spcPts val="0"/>
              </a:spcAft>
              <a:buSzPts val="1100"/>
              <a:buNone/>
            </a:pPr>
            <a:r>
              <a:rPr lang="en" sz="2400">
                <a:latin typeface="Calibri"/>
                <a:ea typeface="Calibri"/>
                <a:cs typeface="Calibri"/>
                <a:sym typeface="Calibri"/>
              </a:rPr>
              <a:t>90%</a:t>
            </a:r>
            <a:endParaRPr sz="24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2e4f61ca06a_0_160"/>
          <p:cNvSpPr txBox="1"/>
          <p:nvPr>
            <p:ph type="title"/>
          </p:nvPr>
        </p:nvSpPr>
        <p:spPr>
          <a:xfrm>
            <a:off x="1350000" y="0"/>
            <a:ext cx="7336500" cy="810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Visual memory length and density</a:t>
            </a:r>
            <a:endParaRPr b="0" sz="3000" strike="noStrike">
              <a:solidFill>
                <a:srgbClr val="AB1E23"/>
              </a:solidFill>
              <a:latin typeface="Arial"/>
              <a:ea typeface="Arial"/>
              <a:cs typeface="Arial"/>
              <a:sym typeface="Arial"/>
            </a:endParaRPr>
          </a:p>
        </p:txBody>
      </p:sp>
      <p:sp>
        <p:nvSpPr>
          <p:cNvPr id="614" name="Google Shape;614;g2e4f61ca06a_0_16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615" name="Google Shape;615;g2e4f61ca06a_0_160"/>
          <p:cNvPicPr preferRelativeResize="0"/>
          <p:nvPr/>
        </p:nvPicPr>
        <p:blipFill rotWithShape="1">
          <a:blip r:embed="rId3">
            <a:alphaModFix/>
          </a:blip>
          <a:srcRect b="0" l="0" r="0" t="0"/>
          <a:stretch/>
        </p:blipFill>
        <p:spPr>
          <a:xfrm>
            <a:off x="1100747" y="1337825"/>
            <a:ext cx="4119324" cy="3522176"/>
          </a:xfrm>
          <a:prstGeom prst="rect">
            <a:avLst/>
          </a:prstGeom>
          <a:noFill/>
          <a:ln>
            <a:noFill/>
          </a:ln>
        </p:spPr>
      </p:pic>
      <p:pic>
        <p:nvPicPr>
          <p:cNvPr id="616" name="Google Shape;616;g2e4f61ca06a_0_160"/>
          <p:cNvPicPr preferRelativeResize="0"/>
          <p:nvPr/>
        </p:nvPicPr>
        <p:blipFill rotWithShape="1">
          <a:blip r:embed="rId4">
            <a:alphaModFix/>
          </a:blip>
          <a:srcRect b="0" l="0" r="0" t="0"/>
          <a:stretch/>
        </p:blipFill>
        <p:spPr>
          <a:xfrm>
            <a:off x="5631625" y="1179762"/>
            <a:ext cx="3329250" cy="3838299"/>
          </a:xfrm>
          <a:prstGeom prst="rect">
            <a:avLst/>
          </a:prstGeom>
          <a:noFill/>
          <a:ln>
            <a:noFill/>
          </a:ln>
        </p:spPr>
      </p:pic>
      <p:sp>
        <p:nvSpPr>
          <p:cNvPr id="617" name="Google Shape;617;g2e4f61ca06a_0_160"/>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2e4f61ca06a_0_180"/>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Conclusions</a:t>
            </a:r>
            <a:endParaRPr b="0" sz="3000" strike="noStrike">
              <a:solidFill>
                <a:srgbClr val="AB1E23"/>
              </a:solidFill>
              <a:latin typeface="Arial"/>
              <a:ea typeface="Arial"/>
              <a:cs typeface="Arial"/>
              <a:sym typeface="Arial"/>
            </a:endParaRPr>
          </a:p>
        </p:txBody>
      </p:sp>
      <p:sp>
        <p:nvSpPr>
          <p:cNvPr id="623" name="Google Shape;623;g2e4f61ca06a_0_180"/>
          <p:cNvSpPr txBox="1"/>
          <p:nvPr>
            <p:ph idx="1" type="body"/>
          </p:nvPr>
        </p:nvSpPr>
        <p:spPr>
          <a:xfrm>
            <a:off x="945000" y="852600"/>
            <a:ext cx="7965000" cy="34383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Adding visual memory and kinematic input to the models enhances the quality of the final control following the lane. </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Adding kinematic data, the system controls the speed better.</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Combining it with visual memory, the vehicle increases its range of application.</a:t>
            </a:r>
            <a:endParaRPr sz="2400">
              <a:latin typeface="Calibri"/>
              <a:ea typeface="Calibri"/>
              <a:cs typeface="Calibri"/>
              <a:sym typeface="Calibri"/>
            </a:endParaRPr>
          </a:p>
        </p:txBody>
      </p:sp>
      <p:sp>
        <p:nvSpPr>
          <p:cNvPr id="624" name="Google Shape;624;g2e4f61ca06a_0_18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625" name="Google Shape;625;g2e4f61ca06a_0_180"/>
          <p:cNvSpPr txBox="1"/>
          <p:nvPr>
            <p:ph idx="11" type="ftr"/>
          </p:nvPr>
        </p:nvSpPr>
        <p:spPr>
          <a:xfrm rot="-5400000">
            <a:off x="-1446000" y="2207125"/>
            <a:ext cx="3438300" cy="546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Kinematic input and memory-based architectures</a:t>
            </a:r>
            <a:endParaRPr>
              <a:latin typeface="Arial"/>
              <a:ea typeface="Arial"/>
              <a:cs typeface="Arial"/>
              <a:sym typeface="Arial"/>
            </a:endParaRPr>
          </a:p>
        </p:txBody>
      </p:sp>
      <p:pic>
        <p:nvPicPr>
          <p:cNvPr id="626" name="Google Shape;626;g2e4f61ca06a_0_180"/>
          <p:cNvPicPr preferRelativeResize="0"/>
          <p:nvPr/>
        </p:nvPicPr>
        <p:blipFill rotWithShape="1">
          <a:blip r:embed="rId3">
            <a:alphaModFix/>
          </a:blip>
          <a:srcRect b="0" l="0" r="0" t="0"/>
          <a:stretch/>
        </p:blipFill>
        <p:spPr>
          <a:xfrm>
            <a:off x="4149600" y="2371925"/>
            <a:ext cx="3979251" cy="27280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e6ca18ef36_0_42"/>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632" name="Google Shape;632;g2e6ca18ef36_0_42"/>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Introduction</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State-of-the-art</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TrafficSensor</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DetectionMetrics</a:t>
            </a:r>
            <a:endParaRPr sz="2400">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Behavior Metrics</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Adding memory</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b="1" lang="en" sz="2400">
                <a:solidFill>
                  <a:srgbClr val="6AA84F"/>
                </a:solidFill>
                <a:latin typeface="Calibri"/>
                <a:ea typeface="Calibri"/>
                <a:cs typeface="Calibri"/>
                <a:sym typeface="Calibri"/>
              </a:rPr>
              <a:t>Optimizing DL models</a:t>
            </a:r>
            <a:endParaRPr b="1"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Driving in traffic</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Conclusions and future research</a:t>
            </a:r>
            <a:endParaRPr sz="2400">
              <a:latin typeface="Calibri"/>
              <a:ea typeface="Calibri"/>
              <a:cs typeface="Calibri"/>
              <a:sym typeface="Calibri"/>
            </a:endParaRPr>
          </a:p>
        </p:txBody>
      </p:sp>
      <p:sp>
        <p:nvSpPr>
          <p:cNvPr id="633" name="Google Shape;633;g2e6ca18ef36_0_42"/>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634" name="Google Shape;634;g2e6ca18ef36_0_4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2e48a528fe3_0_42"/>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Optimization of end-to-end autonomous driving control</a:t>
            </a:r>
            <a:endParaRPr b="0" sz="3000" strike="noStrike">
              <a:solidFill>
                <a:srgbClr val="AB1E23"/>
              </a:solidFill>
              <a:latin typeface="Arial"/>
              <a:ea typeface="Arial"/>
              <a:cs typeface="Arial"/>
              <a:sym typeface="Arial"/>
            </a:endParaRPr>
          </a:p>
        </p:txBody>
      </p:sp>
      <p:sp>
        <p:nvSpPr>
          <p:cNvPr id="640" name="Google Shape;640;g2e48a528fe3_0_42"/>
          <p:cNvSpPr txBox="1"/>
          <p:nvPr>
            <p:ph idx="1" type="body"/>
          </p:nvPr>
        </p:nvSpPr>
        <p:spPr>
          <a:xfrm>
            <a:off x="945000" y="810000"/>
            <a:ext cx="7965000" cy="34383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We explore and compare a variety of alternatives for model optimization in the context of E2E imitation learning autonomous driving.</a:t>
            </a:r>
            <a:endParaRPr b="1" sz="2400">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Performance depends on quality of decisions and their frequency. Increase frequency without sacrificing decision quality.</a:t>
            </a:r>
            <a:endParaRPr sz="2400">
              <a:solidFill>
                <a:schemeClr val="dk1"/>
              </a:solidFill>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Run deep learning robot-control application even in limited computed hardware.</a:t>
            </a:r>
            <a:endParaRPr sz="2400">
              <a:solidFill>
                <a:schemeClr val="dk1"/>
              </a:solidFill>
              <a:latin typeface="Calibri"/>
              <a:ea typeface="Calibri"/>
              <a:cs typeface="Calibri"/>
              <a:sym typeface="Calibri"/>
            </a:endParaRPr>
          </a:p>
          <a:p>
            <a:pPr indent="-381000" lvl="0" marL="457200" rtl="0" algn="l">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Open source materials.</a:t>
            </a:r>
            <a:endParaRPr sz="2400">
              <a:latin typeface="Calibri"/>
              <a:ea typeface="Calibri"/>
              <a:cs typeface="Calibri"/>
              <a:sym typeface="Calibri"/>
            </a:endParaRPr>
          </a:p>
        </p:txBody>
      </p:sp>
      <p:sp>
        <p:nvSpPr>
          <p:cNvPr id="641" name="Google Shape;641;g2e48a528fe3_0_42"/>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Optimization of E2E AD driving control</a:t>
            </a:r>
            <a:endParaRPr>
              <a:latin typeface="Arial"/>
              <a:ea typeface="Arial"/>
              <a:cs typeface="Arial"/>
              <a:sym typeface="Arial"/>
            </a:endParaRPr>
          </a:p>
        </p:txBody>
      </p:sp>
      <p:sp>
        <p:nvSpPr>
          <p:cNvPr id="642" name="Google Shape;642;g2e48a528fe3_0_4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643" name="Google Shape;643;g2e48a528fe3_0_42"/>
          <p:cNvSpPr txBox="1"/>
          <p:nvPr>
            <p:ph idx="1" type="body"/>
          </p:nvPr>
        </p:nvSpPr>
        <p:spPr>
          <a:xfrm>
            <a:off x="945000" y="4333500"/>
            <a:ext cx="7965000" cy="810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100"/>
              <a:buNone/>
            </a:pPr>
            <a:r>
              <a:rPr lang="en" sz="1300" u="sng">
                <a:solidFill>
                  <a:srgbClr val="434343"/>
                </a:solidFill>
                <a:latin typeface="Calibri"/>
                <a:ea typeface="Calibri"/>
                <a:cs typeface="Calibri"/>
                <a:sym typeface="Calibri"/>
              </a:rPr>
              <a:t>S. Paniego</a:t>
            </a:r>
            <a:r>
              <a:rPr lang="en" sz="1300">
                <a:solidFill>
                  <a:srgbClr val="434343"/>
                </a:solidFill>
                <a:latin typeface="Calibri"/>
                <a:ea typeface="Calibri"/>
                <a:cs typeface="Calibri"/>
                <a:sym typeface="Calibri"/>
              </a:rPr>
              <a:t>, N. Paliwal, and J. Cañas, “Model optimization in deep learning based robot control for autonomous driving,” IEEE Robotics and Automation Letters and IEEE International Conference on Robotics and Automation (ICRA), vol. 9, no. 1, pp. 715–722, 2024. doi: 10.1109/LRA.2023.3336244. [Online]. Available: https://doi.org/10.1109/LRA.2023.3336244</a:t>
            </a:r>
            <a:endParaRPr sz="1300">
              <a:solidFill>
                <a:srgbClr val="434343"/>
              </a:solidFill>
              <a:latin typeface="Calibri"/>
              <a:ea typeface="Calibri"/>
              <a:cs typeface="Calibri"/>
              <a:sym typeface="Calibri"/>
            </a:endParaRPr>
          </a:p>
        </p:txBody>
      </p:sp>
      <p:pic>
        <p:nvPicPr>
          <p:cNvPr id="644" name="Google Shape;644;g2e48a528fe3_0_42"/>
          <p:cNvPicPr preferRelativeResize="0"/>
          <p:nvPr/>
        </p:nvPicPr>
        <p:blipFill rotWithShape="1">
          <a:blip r:embed="rId3">
            <a:alphaModFix/>
          </a:blip>
          <a:srcRect b="0" l="0" r="0" t="0"/>
          <a:stretch/>
        </p:blipFill>
        <p:spPr>
          <a:xfrm>
            <a:off x="8001414" y="3499826"/>
            <a:ext cx="685074" cy="6850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2e52742f825_0_7"/>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Optimization of end-to-end autonomous driving control</a:t>
            </a:r>
            <a:endParaRPr b="0" sz="3000" strike="noStrike">
              <a:solidFill>
                <a:srgbClr val="AB1E23"/>
              </a:solidFill>
              <a:latin typeface="Arial"/>
              <a:ea typeface="Arial"/>
              <a:cs typeface="Arial"/>
              <a:sym typeface="Arial"/>
            </a:endParaRPr>
          </a:p>
        </p:txBody>
      </p:sp>
      <p:sp>
        <p:nvSpPr>
          <p:cNvPr id="650" name="Google Shape;650;g2e52742f825_0_7"/>
          <p:cNvSpPr txBox="1"/>
          <p:nvPr>
            <p:ph idx="1" type="body"/>
          </p:nvPr>
        </p:nvSpPr>
        <p:spPr>
          <a:xfrm>
            <a:off x="952300" y="1195500"/>
            <a:ext cx="7965000" cy="27525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Trend towards E2E solutions.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DL models are high-demanding.</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Available computing hardware is key for performance.</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Some autonomous robots have high-performant hardware while others do not and is not always possible to upgrade (edge devices).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Optimization solution (framework support).</a:t>
            </a:r>
            <a:endParaRPr sz="2400">
              <a:latin typeface="Calibri"/>
              <a:ea typeface="Calibri"/>
              <a:cs typeface="Calibri"/>
              <a:sym typeface="Calibri"/>
            </a:endParaRPr>
          </a:p>
        </p:txBody>
      </p:sp>
      <p:sp>
        <p:nvSpPr>
          <p:cNvPr id="651" name="Google Shape;651;g2e52742f825_0_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652" name="Google Shape;652;g2e52742f825_0_7"/>
          <p:cNvPicPr preferRelativeResize="0"/>
          <p:nvPr/>
        </p:nvPicPr>
        <p:blipFill rotWithShape="1">
          <a:blip r:embed="rId3">
            <a:alphaModFix/>
          </a:blip>
          <a:srcRect b="0" l="0" r="0" t="0"/>
          <a:stretch/>
        </p:blipFill>
        <p:spPr>
          <a:xfrm>
            <a:off x="6823197" y="3444225"/>
            <a:ext cx="325029" cy="347501"/>
          </a:xfrm>
          <a:prstGeom prst="rect">
            <a:avLst/>
          </a:prstGeom>
          <a:noFill/>
          <a:ln>
            <a:noFill/>
          </a:ln>
        </p:spPr>
      </p:pic>
      <p:pic>
        <p:nvPicPr>
          <p:cNvPr id="653" name="Google Shape;653;g2e52742f825_0_7"/>
          <p:cNvPicPr preferRelativeResize="0"/>
          <p:nvPr/>
        </p:nvPicPr>
        <p:blipFill rotWithShape="1">
          <a:blip r:embed="rId4">
            <a:alphaModFix/>
          </a:blip>
          <a:srcRect b="0" l="0" r="0" t="0"/>
          <a:stretch/>
        </p:blipFill>
        <p:spPr>
          <a:xfrm>
            <a:off x="7166487" y="3444226"/>
            <a:ext cx="287001" cy="347499"/>
          </a:xfrm>
          <a:prstGeom prst="rect">
            <a:avLst/>
          </a:prstGeom>
          <a:noFill/>
          <a:ln>
            <a:noFill/>
          </a:ln>
        </p:spPr>
      </p:pic>
      <p:pic>
        <p:nvPicPr>
          <p:cNvPr id="654" name="Google Shape;654;g2e52742f825_0_7"/>
          <p:cNvPicPr preferRelativeResize="0"/>
          <p:nvPr/>
        </p:nvPicPr>
        <p:blipFill rotWithShape="1">
          <a:blip r:embed="rId5">
            <a:alphaModFix/>
          </a:blip>
          <a:srcRect b="0" l="0" r="0" t="0"/>
          <a:stretch/>
        </p:blipFill>
        <p:spPr>
          <a:xfrm>
            <a:off x="7471751" y="3375152"/>
            <a:ext cx="778524" cy="485650"/>
          </a:xfrm>
          <a:prstGeom prst="rect">
            <a:avLst/>
          </a:prstGeom>
          <a:noFill/>
          <a:ln>
            <a:noFill/>
          </a:ln>
        </p:spPr>
      </p:pic>
      <p:sp>
        <p:nvSpPr>
          <p:cNvPr id="655" name="Google Shape;655;g2e52742f825_0_7"/>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Optimization of E2E AD driving control</a:t>
            </a:r>
            <a:endParaRPr>
              <a:latin typeface="Arial"/>
              <a:ea typeface="Arial"/>
              <a:cs typeface="Arial"/>
              <a:sym typeface="Arial"/>
            </a:endParaRPr>
          </a:p>
        </p:txBody>
      </p:sp>
      <p:pic>
        <p:nvPicPr>
          <p:cNvPr id="656" name="Google Shape;656;g2e52742f825_0_7"/>
          <p:cNvPicPr preferRelativeResize="0"/>
          <p:nvPr/>
        </p:nvPicPr>
        <p:blipFill rotWithShape="1">
          <a:blip r:embed="rId6">
            <a:alphaModFix/>
          </a:blip>
          <a:srcRect b="0" l="0" r="0" t="0"/>
          <a:stretch/>
        </p:blipFill>
        <p:spPr>
          <a:xfrm>
            <a:off x="3252737" y="2968400"/>
            <a:ext cx="778525" cy="54296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2e52742f825_0_14"/>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Optimizing E2E IL models for lane-follow robot control</a:t>
            </a:r>
            <a:endParaRPr b="0" sz="3000" strike="noStrike">
              <a:solidFill>
                <a:srgbClr val="AB1E23"/>
              </a:solidFill>
              <a:latin typeface="Arial"/>
              <a:ea typeface="Arial"/>
              <a:cs typeface="Arial"/>
              <a:sym typeface="Arial"/>
            </a:endParaRPr>
          </a:p>
        </p:txBody>
      </p:sp>
      <p:sp>
        <p:nvSpPr>
          <p:cNvPr id="662" name="Google Shape;662;g2e52742f825_0_14"/>
          <p:cNvSpPr txBox="1"/>
          <p:nvPr>
            <p:ph idx="1" type="body"/>
          </p:nvPr>
        </p:nvSpPr>
        <p:spPr>
          <a:xfrm>
            <a:off x="937700" y="1986000"/>
            <a:ext cx="5013000" cy="11715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The baseline architecture is based on PilotNet (Bojarski et al. 2016), named PilotNet*.</a:t>
            </a:r>
            <a:endParaRPr sz="2400">
              <a:latin typeface="Calibri"/>
              <a:ea typeface="Calibri"/>
              <a:cs typeface="Calibri"/>
              <a:sym typeface="Calibri"/>
            </a:endParaRPr>
          </a:p>
        </p:txBody>
      </p:sp>
      <p:sp>
        <p:nvSpPr>
          <p:cNvPr id="663" name="Google Shape;663;g2e52742f825_0_14"/>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664" name="Google Shape;664;g2e52742f825_0_14"/>
          <p:cNvPicPr preferRelativeResize="0"/>
          <p:nvPr/>
        </p:nvPicPr>
        <p:blipFill rotWithShape="1">
          <a:blip r:embed="rId3">
            <a:alphaModFix/>
          </a:blip>
          <a:srcRect b="0" l="0" r="0" t="0"/>
          <a:stretch/>
        </p:blipFill>
        <p:spPr>
          <a:xfrm>
            <a:off x="6361108" y="1020964"/>
            <a:ext cx="2373816" cy="3649375"/>
          </a:xfrm>
          <a:prstGeom prst="rect">
            <a:avLst/>
          </a:prstGeom>
          <a:noFill/>
          <a:ln>
            <a:noFill/>
          </a:ln>
        </p:spPr>
      </p:pic>
      <p:sp>
        <p:nvSpPr>
          <p:cNvPr id="665" name="Google Shape;665;g2e52742f825_0_14"/>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Optimization of E2E AD driving control</a:t>
            </a:r>
            <a:endParaRPr>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e52742f825_0_21"/>
          <p:cNvSpPr txBox="1"/>
          <p:nvPr>
            <p:ph type="title"/>
          </p:nvPr>
        </p:nvSpPr>
        <p:spPr>
          <a:xfrm>
            <a:off x="1350000" y="1"/>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Optimizing E2E IL models for lane-follow robot control</a:t>
            </a:r>
            <a:endParaRPr b="0" sz="3000" strike="noStrike">
              <a:solidFill>
                <a:srgbClr val="AB1E23"/>
              </a:solidFill>
              <a:latin typeface="Arial"/>
              <a:ea typeface="Arial"/>
              <a:cs typeface="Arial"/>
              <a:sym typeface="Arial"/>
            </a:endParaRPr>
          </a:p>
        </p:txBody>
      </p:sp>
      <p:sp>
        <p:nvSpPr>
          <p:cNvPr id="671" name="Google Shape;671;g2e52742f825_0_21"/>
          <p:cNvSpPr txBox="1"/>
          <p:nvPr>
            <p:ph idx="1" type="body"/>
          </p:nvPr>
        </p:nvSpPr>
        <p:spPr>
          <a:xfrm>
            <a:off x="937700" y="1515625"/>
            <a:ext cx="5014500" cy="19002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Optimizations used:</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Quantization (float16, int8).</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Pruning.</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Fine tuning (retraining).</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Clustering.</a:t>
            </a:r>
            <a:endParaRPr sz="2400">
              <a:latin typeface="Calibri"/>
              <a:ea typeface="Calibri"/>
              <a:cs typeface="Calibri"/>
              <a:sym typeface="Calibri"/>
            </a:endParaRPr>
          </a:p>
        </p:txBody>
      </p:sp>
      <p:sp>
        <p:nvSpPr>
          <p:cNvPr id="672" name="Google Shape;672;g2e52742f825_0_2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673" name="Google Shape;673;g2e52742f825_0_21"/>
          <p:cNvPicPr preferRelativeResize="0"/>
          <p:nvPr/>
        </p:nvPicPr>
        <p:blipFill rotWithShape="1">
          <a:blip r:embed="rId3">
            <a:alphaModFix/>
          </a:blip>
          <a:srcRect b="0" l="0" r="0" t="0"/>
          <a:stretch/>
        </p:blipFill>
        <p:spPr>
          <a:xfrm>
            <a:off x="6119750" y="810000"/>
            <a:ext cx="2734301" cy="4285482"/>
          </a:xfrm>
          <a:prstGeom prst="rect">
            <a:avLst/>
          </a:prstGeom>
          <a:noFill/>
          <a:ln>
            <a:noFill/>
          </a:ln>
        </p:spPr>
      </p:pic>
      <p:sp>
        <p:nvSpPr>
          <p:cNvPr id="674" name="Google Shape;674;g2e52742f825_0_21"/>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Optimization of E2E AD driving control</a:t>
            </a:r>
            <a:endParaRPr>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2e52742f825_0_28"/>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Assessment of Models</a:t>
            </a:r>
            <a:endParaRPr b="0" sz="3000" strike="noStrike">
              <a:solidFill>
                <a:srgbClr val="AB1E23"/>
              </a:solidFill>
              <a:latin typeface="Arial"/>
              <a:ea typeface="Arial"/>
              <a:cs typeface="Arial"/>
              <a:sym typeface="Arial"/>
            </a:endParaRPr>
          </a:p>
        </p:txBody>
      </p:sp>
      <p:sp>
        <p:nvSpPr>
          <p:cNvPr id="680" name="Google Shape;680;g2e52742f825_0_28"/>
          <p:cNvSpPr txBox="1"/>
          <p:nvPr>
            <p:ph idx="1" type="body"/>
          </p:nvPr>
        </p:nvSpPr>
        <p:spPr>
          <a:xfrm>
            <a:off x="945100" y="1326600"/>
            <a:ext cx="4311000" cy="2490300"/>
          </a:xfrm>
          <a:prstGeom prst="rect">
            <a:avLst/>
          </a:prstGeom>
          <a:noFill/>
          <a:ln>
            <a:noFill/>
          </a:ln>
        </p:spPr>
        <p:txBody>
          <a:bodyPr anchorCtr="0" anchor="t" bIns="0" lIns="0" spcFirstLastPara="1" rIns="0" wrap="square" tIns="0">
            <a:normAutofit lnSpcReduction="20000"/>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Behavior 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In addition to the simulator's metrics:</a:t>
            </a:r>
            <a:endParaRPr sz="2400">
              <a:latin typeface="Calibri"/>
              <a:ea typeface="Calibri"/>
              <a:cs typeface="Calibri"/>
              <a:sym typeface="Calibri"/>
            </a:endParaRPr>
          </a:p>
          <a:p>
            <a:pPr indent="-380998"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Controller frequency.</a:t>
            </a:r>
            <a:endParaRPr sz="2400">
              <a:latin typeface="Calibri"/>
              <a:ea typeface="Calibri"/>
              <a:cs typeface="Calibri"/>
              <a:sym typeface="Calibri"/>
            </a:endParaRPr>
          </a:p>
          <a:p>
            <a:pPr indent="-380998"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GPU inference frequency.</a:t>
            </a:r>
            <a:endParaRPr sz="2400">
              <a:latin typeface="Calibri"/>
              <a:ea typeface="Calibri"/>
              <a:cs typeface="Calibri"/>
              <a:sym typeface="Calibri"/>
            </a:endParaRPr>
          </a:p>
          <a:p>
            <a:pPr indent="-380998"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Position deviation mean per km.</a:t>
            </a:r>
            <a:endParaRPr sz="2400">
              <a:latin typeface="Calibri"/>
              <a:ea typeface="Calibri"/>
              <a:cs typeface="Calibri"/>
              <a:sym typeface="Calibri"/>
            </a:endParaRPr>
          </a:p>
          <a:p>
            <a:pPr indent="-380998" lvl="1" marL="9144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Successful runs.</a:t>
            </a:r>
            <a:endParaRPr sz="2400">
              <a:latin typeface="Calibri"/>
              <a:ea typeface="Calibri"/>
              <a:cs typeface="Calibri"/>
              <a:sym typeface="Calibri"/>
            </a:endParaRPr>
          </a:p>
        </p:txBody>
      </p:sp>
      <p:sp>
        <p:nvSpPr>
          <p:cNvPr id="681" name="Google Shape;681;g2e52742f825_0_2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682" name="Google Shape;682;g2e52742f825_0_28"/>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Optimization of E2E AD driving control</a:t>
            </a:r>
            <a:endParaRPr>
              <a:latin typeface="Arial"/>
              <a:ea typeface="Arial"/>
              <a:cs typeface="Arial"/>
              <a:sym typeface="Arial"/>
            </a:endParaRPr>
          </a:p>
        </p:txBody>
      </p:sp>
      <p:pic>
        <p:nvPicPr>
          <p:cNvPr id="683" name="Google Shape;683;g2e52742f825_0_28"/>
          <p:cNvPicPr preferRelativeResize="0"/>
          <p:nvPr/>
        </p:nvPicPr>
        <p:blipFill rotWithShape="1">
          <a:blip r:embed="rId3">
            <a:alphaModFix/>
          </a:blip>
          <a:srcRect b="0" l="0" r="0" t="0"/>
          <a:stretch/>
        </p:blipFill>
        <p:spPr>
          <a:xfrm>
            <a:off x="5256100" y="1290825"/>
            <a:ext cx="3686349" cy="25618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2e52742f825_0_35"/>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Experiment 1: Offline evaluation</a:t>
            </a:r>
            <a:endParaRPr b="0" sz="3000" strike="noStrike">
              <a:solidFill>
                <a:srgbClr val="AB1E23"/>
              </a:solidFill>
              <a:latin typeface="Arial"/>
              <a:ea typeface="Arial"/>
              <a:cs typeface="Arial"/>
              <a:sym typeface="Arial"/>
            </a:endParaRPr>
          </a:p>
        </p:txBody>
      </p:sp>
      <p:sp>
        <p:nvSpPr>
          <p:cNvPr id="689" name="Google Shape;689;g2e52742f825_0_35"/>
          <p:cNvSpPr txBox="1"/>
          <p:nvPr>
            <p:ph idx="1" type="body"/>
          </p:nvPr>
        </p:nvSpPr>
        <p:spPr>
          <a:xfrm>
            <a:off x="959575" y="1071600"/>
            <a:ext cx="4156500" cy="3838800"/>
          </a:xfrm>
          <a:prstGeom prst="rect">
            <a:avLst/>
          </a:prstGeom>
          <a:noFill/>
          <a:ln>
            <a:noFill/>
          </a:ln>
        </p:spPr>
        <p:txBody>
          <a:bodyPr anchorCtr="0" anchor="t" bIns="0" lIns="0" spcFirstLastPara="1" rIns="0" wrap="square" tIns="0">
            <a:normAutofit fontScale="92500" lnSpcReduction="20000"/>
          </a:bodyPr>
          <a:lstStyle/>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Model size reduction (12x int8 quantization).</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GPU inference frequency improves.</a:t>
            </a:r>
            <a:endParaRPr sz="2400">
              <a:latin typeface="Calibri"/>
              <a:ea typeface="Calibri"/>
              <a:cs typeface="Calibri"/>
              <a:sym typeface="Calibri"/>
            </a:endParaRPr>
          </a:p>
          <a:p>
            <a:pPr indent="-369569"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135x TensorRT int8 quantization.</a:t>
            </a:r>
            <a:endParaRPr sz="2400">
              <a:latin typeface="Calibri"/>
              <a:ea typeface="Calibri"/>
              <a:cs typeface="Calibri"/>
              <a:sym typeface="Calibri"/>
            </a:endParaRPr>
          </a:p>
          <a:p>
            <a:pPr indent="-369569"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50x framework-specific int8 quantization.</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Similar MSE.</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Combination of optimizations generates best case: PCQAT (Sparsity and cluster preserving quantization aware training).</a:t>
            </a:r>
            <a:endParaRPr sz="2400">
              <a:latin typeface="Calibri"/>
              <a:ea typeface="Calibri"/>
              <a:cs typeface="Calibri"/>
              <a:sym typeface="Calibri"/>
            </a:endParaRPr>
          </a:p>
        </p:txBody>
      </p:sp>
      <p:sp>
        <p:nvSpPr>
          <p:cNvPr id="690" name="Google Shape;690;g2e52742f825_0_3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691" name="Google Shape;691;g2e52742f825_0_35"/>
          <p:cNvPicPr preferRelativeResize="0"/>
          <p:nvPr/>
        </p:nvPicPr>
        <p:blipFill rotWithShape="1">
          <a:blip r:embed="rId3">
            <a:alphaModFix/>
          </a:blip>
          <a:srcRect b="0" l="0" r="0" t="0"/>
          <a:stretch/>
        </p:blipFill>
        <p:spPr>
          <a:xfrm>
            <a:off x="3417772" y="2945500"/>
            <a:ext cx="325029" cy="347501"/>
          </a:xfrm>
          <a:prstGeom prst="rect">
            <a:avLst/>
          </a:prstGeom>
          <a:noFill/>
          <a:ln>
            <a:noFill/>
          </a:ln>
        </p:spPr>
      </p:pic>
      <p:pic>
        <p:nvPicPr>
          <p:cNvPr id="692" name="Google Shape;692;g2e52742f825_0_35"/>
          <p:cNvPicPr preferRelativeResize="0"/>
          <p:nvPr/>
        </p:nvPicPr>
        <p:blipFill rotWithShape="1">
          <a:blip r:embed="rId4">
            <a:alphaModFix/>
          </a:blip>
          <a:srcRect b="0" l="0" r="0" t="0"/>
          <a:stretch/>
        </p:blipFill>
        <p:spPr>
          <a:xfrm>
            <a:off x="3761062" y="2945501"/>
            <a:ext cx="287001" cy="347499"/>
          </a:xfrm>
          <a:prstGeom prst="rect">
            <a:avLst/>
          </a:prstGeom>
          <a:noFill/>
          <a:ln>
            <a:noFill/>
          </a:ln>
        </p:spPr>
      </p:pic>
      <p:pic>
        <p:nvPicPr>
          <p:cNvPr id="693" name="Google Shape;693;g2e52742f825_0_35"/>
          <p:cNvPicPr preferRelativeResize="0"/>
          <p:nvPr/>
        </p:nvPicPr>
        <p:blipFill rotWithShape="1">
          <a:blip r:embed="rId5">
            <a:alphaModFix/>
          </a:blip>
          <a:srcRect b="0" l="0" r="0" t="0"/>
          <a:stretch/>
        </p:blipFill>
        <p:spPr>
          <a:xfrm>
            <a:off x="3417776" y="2328927"/>
            <a:ext cx="778524" cy="485650"/>
          </a:xfrm>
          <a:prstGeom prst="rect">
            <a:avLst/>
          </a:prstGeom>
          <a:noFill/>
          <a:ln>
            <a:noFill/>
          </a:ln>
        </p:spPr>
      </p:pic>
      <p:sp>
        <p:nvSpPr>
          <p:cNvPr id="694" name="Google Shape;694;g2e52742f825_0_35"/>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Optimization of E2E AD driving control</a:t>
            </a:r>
            <a:endParaRPr>
              <a:latin typeface="Arial"/>
              <a:ea typeface="Arial"/>
              <a:cs typeface="Arial"/>
              <a:sym typeface="Arial"/>
            </a:endParaRPr>
          </a:p>
        </p:txBody>
      </p:sp>
      <p:pic>
        <p:nvPicPr>
          <p:cNvPr descr="We create a model for driving autonomously that is able to follow the lane using imitation learning and bird-eye view. We train only with 3 circuits and an unrestricted maximum speed in, so we obtain faster behaviors. The model receives the previous speed and the current image when predicting the control commands.&#10;&#10;This policy is able to drive in never seen scenarios!&#10;&#10;Mor information: https://github.com/JdeRobot/BehaviorMetrics" id="695" name="Google Shape;695;g2e52742f825_0_35" title="Improved Imitation learning with Bird-eye view for follow-lane autonomous driving in CARLA simulator">
            <a:hlinkClick r:id="rId6"/>
          </p:cNvPr>
          <p:cNvPicPr preferRelativeResize="0"/>
          <p:nvPr/>
        </p:nvPicPr>
        <p:blipFill rotWithShape="1">
          <a:blip r:embed="rId7">
            <a:alphaModFix/>
          </a:blip>
          <a:srcRect b="0" l="0" r="0" t="0"/>
          <a:stretch/>
        </p:blipFill>
        <p:spPr>
          <a:xfrm>
            <a:off x="5079625" y="1438861"/>
            <a:ext cx="4028050" cy="2265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e48a528fe3_0_70"/>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Levels of autonomy</a:t>
            </a:r>
            <a:endParaRPr b="0" sz="3000" strike="noStrike">
              <a:solidFill>
                <a:srgbClr val="AB1E23"/>
              </a:solidFill>
              <a:latin typeface="Arial"/>
              <a:ea typeface="Arial"/>
              <a:cs typeface="Arial"/>
              <a:sym typeface="Arial"/>
            </a:endParaRPr>
          </a:p>
        </p:txBody>
      </p:sp>
      <p:sp>
        <p:nvSpPr>
          <p:cNvPr id="190" name="Google Shape;190;g2e48a528fe3_0_7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191" name="Google Shape;191;g2e48a528fe3_0_70"/>
          <p:cNvPicPr preferRelativeResize="0"/>
          <p:nvPr/>
        </p:nvPicPr>
        <p:blipFill rotWithShape="1">
          <a:blip r:embed="rId3">
            <a:alphaModFix/>
          </a:blip>
          <a:srcRect b="0" l="0" r="0" t="0"/>
          <a:stretch/>
        </p:blipFill>
        <p:spPr>
          <a:xfrm>
            <a:off x="1350000" y="1492600"/>
            <a:ext cx="7336499" cy="2323478"/>
          </a:xfrm>
          <a:prstGeom prst="rect">
            <a:avLst/>
          </a:prstGeom>
          <a:noFill/>
          <a:ln>
            <a:noFill/>
          </a:ln>
        </p:spPr>
      </p:pic>
      <p:sp>
        <p:nvSpPr>
          <p:cNvPr id="192" name="Google Shape;192;g2e48a528fe3_0_70"/>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e52742f825_0_42"/>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Experiment 2: Online evaluation</a:t>
            </a:r>
            <a:endParaRPr b="0" sz="3000" strike="noStrike">
              <a:solidFill>
                <a:srgbClr val="AB1E23"/>
              </a:solidFill>
              <a:latin typeface="Arial"/>
              <a:ea typeface="Arial"/>
              <a:cs typeface="Arial"/>
              <a:sym typeface="Arial"/>
            </a:endParaRPr>
          </a:p>
        </p:txBody>
      </p:sp>
      <p:sp>
        <p:nvSpPr>
          <p:cNvPr id="701" name="Google Shape;701;g2e52742f825_0_42"/>
          <p:cNvSpPr txBox="1"/>
          <p:nvPr>
            <p:ph idx="1" type="body"/>
          </p:nvPr>
        </p:nvSpPr>
        <p:spPr>
          <a:xfrm>
            <a:off x="945000" y="1046100"/>
            <a:ext cx="4140300" cy="3806100"/>
          </a:xfrm>
          <a:prstGeom prst="rect">
            <a:avLst/>
          </a:prstGeom>
          <a:noFill/>
          <a:ln>
            <a:noFill/>
          </a:ln>
        </p:spPr>
        <p:txBody>
          <a:bodyPr anchorCtr="0" anchor="t" bIns="0" lIns="0" spcFirstLastPara="1" rIns="0" wrap="square" tIns="0">
            <a:normAutofit fontScale="92500" lnSpcReduction="20000"/>
          </a:bodyPr>
          <a:lstStyle/>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Higher controller frequency.</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Faster models: int8 (47x TF, 2.3x PyTorch).</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Similar mean position deviation and average speed.</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Previous insights are applicable.</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No decision quality degradation in online evaluation.</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Faster and smaller models.</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TF and PyTorch similar. TensorRT best.</a:t>
            </a:r>
            <a:endParaRPr sz="2400">
              <a:latin typeface="Calibri"/>
              <a:ea typeface="Calibri"/>
              <a:cs typeface="Calibri"/>
              <a:sym typeface="Calibri"/>
            </a:endParaRPr>
          </a:p>
          <a:p>
            <a:pPr indent="-36957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Optimization limits require tuning.</a:t>
            </a:r>
            <a:endParaRPr sz="2400">
              <a:latin typeface="Calibri"/>
              <a:ea typeface="Calibri"/>
              <a:cs typeface="Calibri"/>
              <a:sym typeface="Calibri"/>
            </a:endParaRPr>
          </a:p>
        </p:txBody>
      </p:sp>
      <p:sp>
        <p:nvSpPr>
          <p:cNvPr id="702" name="Google Shape;702;g2e52742f825_0_4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703" name="Google Shape;703;g2e52742f825_0_42"/>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Optimization of E2E AD driving control</a:t>
            </a:r>
            <a:endParaRPr>
              <a:latin typeface="Arial"/>
              <a:ea typeface="Arial"/>
              <a:cs typeface="Arial"/>
              <a:sym typeface="Arial"/>
            </a:endParaRPr>
          </a:p>
        </p:txBody>
      </p:sp>
      <p:pic>
        <p:nvPicPr>
          <p:cNvPr id="704" name="Google Shape;704;g2e52742f825_0_42"/>
          <p:cNvPicPr preferRelativeResize="0"/>
          <p:nvPr/>
        </p:nvPicPr>
        <p:blipFill rotWithShape="1">
          <a:blip r:embed="rId3">
            <a:alphaModFix/>
          </a:blip>
          <a:srcRect b="0" l="0" r="0" t="0"/>
          <a:stretch/>
        </p:blipFill>
        <p:spPr>
          <a:xfrm>
            <a:off x="5428550" y="1274950"/>
            <a:ext cx="3671726" cy="29527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2e52742f825_0_49"/>
          <p:cNvSpPr txBox="1"/>
          <p:nvPr>
            <p:ph type="title"/>
          </p:nvPr>
        </p:nvSpPr>
        <p:spPr>
          <a:xfrm>
            <a:off x="945000" y="0"/>
            <a:ext cx="79650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Experiment 3: Inference freq. and Quality of Decisions in Robot Control Performance</a:t>
            </a:r>
            <a:endParaRPr b="0" sz="3000" strike="noStrike">
              <a:solidFill>
                <a:srgbClr val="AB1E23"/>
              </a:solidFill>
              <a:latin typeface="Arial"/>
              <a:ea typeface="Arial"/>
              <a:cs typeface="Arial"/>
              <a:sym typeface="Arial"/>
            </a:endParaRPr>
          </a:p>
        </p:txBody>
      </p:sp>
      <p:sp>
        <p:nvSpPr>
          <p:cNvPr id="710" name="Google Shape;710;g2e52742f825_0_49"/>
          <p:cNvSpPr txBox="1"/>
          <p:nvPr>
            <p:ph idx="1" type="body"/>
          </p:nvPr>
        </p:nvSpPr>
        <p:spPr>
          <a:xfrm>
            <a:off x="945000" y="1050425"/>
            <a:ext cx="3627000" cy="37215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Quality changes when the frequency of decisions is changed in the robot control.</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Optimizing benefits control quality since in limited hardware, it may be critical to generate decisions above the turning point.</a:t>
            </a:r>
            <a:endParaRPr sz="2400">
              <a:latin typeface="Calibri"/>
              <a:ea typeface="Calibri"/>
              <a:cs typeface="Calibri"/>
              <a:sym typeface="Calibri"/>
            </a:endParaRPr>
          </a:p>
        </p:txBody>
      </p:sp>
      <p:sp>
        <p:nvSpPr>
          <p:cNvPr id="711" name="Google Shape;711;g2e52742f825_0_4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712" name="Google Shape;712;g2e52742f825_0_49"/>
          <p:cNvPicPr preferRelativeResize="0"/>
          <p:nvPr/>
        </p:nvPicPr>
        <p:blipFill rotWithShape="1">
          <a:blip r:embed="rId3">
            <a:alphaModFix/>
          </a:blip>
          <a:srcRect b="0" l="0" r="0" t="0"/>
          <a:stretch/>
        </p:blipFill>
        <p:spPr>
          <a:xfrm>
            <a:off x="4572000" y="1398924"/>
            <a:ext cx="4571999" cy="2133611"/>
          </a:xfrm>
          <a:prstGeom prst="rect">
            <a:avLst/>
          </a:prstGeom>
          <a:noFill/>
          <a:ln>
            <a:noFill/>
          </a:ln>
        </p:spPr>
      </p:pic>
      <p:sp>
        <p:nvSpPr>
          <p:cNvPr id="713" name="Google Shape;713;g2e52742f825_0_49"/>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Optimization of E2E AD driving control</a:t>
            </a:r>
            <a:endParaRPr>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g2e52742f825_0_56"/>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Conclusions</a:t>
            </a:r>
            <a:endParaRPr b="0" sz="3000" strike="noStrike">
              <a:solidFill>
                <a:srgbClr val="AB1E23"/>
              </a:solidFill>
              <a:latin typeface="Arial"/>
              <a:ea typeface="Arial"/>
              <a:cs typeface="Arial"/>
              <a:sym typeface="Arial"/>
            </a:endParaRPr>
          </a:p>
        </p:txBody>
      </p:sp>
      <p:sp>
        <p:nvSpPr>
          <p:cNvPr id="719" name="Google Shape;719;g2e52742f825_0_56"/>
          <p:cNvSpPr txBox="1"/>
          <p:nvPr>
            <p:ph idx="1" type="body"/>
          </p:nvPr>
        </p:nvSpPr>
        <p:spPr>
          <a:xfrm>
            <a:off x="952275" y="1129525"/>
            <a:ext cx="7965000" cy="26724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Optimizations improve the system performance (controller speed-up without losing decision quality).</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Offline and online evaluation.</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Optimized models have wider range of application (edge devices).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Combination of optimizations and hardware-specific optimizations generate the best models.</a:t>
            </a:r>
            <a:endParaRPr sz="2400">
              <a:latin typeface="Calibri"/>
              <a:ea typeface="Calibri"/>
              <a:cs typeface="Calibri"/>
              <a:sym typeface="Calibri"/>
            </a:endParaRPr>
          </a:p>
        </p:txBody>
      </p:sp>
      <p:sp>
        <p:nvSpPr>
          <p:cNvPr id="720" name="Google Shape;720;g2e52742f825_0_56"/>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721" name="Google Shape;721;g2e52742f825_0_56"/>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Optimization of E2E AD driving control</a:t>
            </a:r>
            <a:endParaRPr>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2e6ca18ef36_0_49"/>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727" name="Google Shape;727;g2e6ca18ef36_0_49"/>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Introduction</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State-of-the-art</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TrafficSensor</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DetectionMetrics</a:t>
            </a:r>
            <a:endParaRPr sz="2400">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Behavior Metrics</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Adding memory</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lang="en" sz="2400">
                <a:solidFill>
                  <a:srgbClr val="6AA84F"/>
                </a:solidFill>
                <a:latin typeface="Calibri"/>
                <a:ea typeface="Calibri"/>
                <a:cs typeface="Calibri"/>
                <a:sym typeface="Calibri"/>
              </a:rPr>
              <a:t>Optimizing DL models</a:t>
            </a:r>
            <a:endParaRPr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Clr>
                <a:srgbClr val="6AA84F"/>
              </a:buClr>
              <a:buSzPts val="2400"/>
              <a:buFont typeface="Calibri"/>
              <a:buChar char="●"/>
            </a:pPr>
            <a:r>
              <a:rPr b="1" lang="en" sz="2400">
                <a:solidFill>
                  <a:srgbClr val="6AA84F"/>
                </a:solidFill>
                <a:latin typeface="Calibri"/>
                <a:ea typeface="Calibri"/>
                <a:cs typeface="Calibri"/>
                <a:sym typeface="Calibri"/>
              </a:rPr>
              <a:t>Driving in traffic</a:t>
            </a:r>
            <a:endParaRPr b="1" sz="2400">
              <a:solidFill>
                <a:srgbClr val="6AA84F"/>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Conclusions and future research</a:t>
            </a:r>
            <a:endParaRPr sz="2400">
              <a:latin typeface="Calibri"/>
              <a:ea typeface="Calibri"/>
              <a:cs typeface="Calibri"/>
              <a:sym typeface="Calibri"/>
            </a:endParaRPr>
          </a:p>
        </p:txBody>
      </p:sp>
      <p:sp>
        <p:nvSpPr>
          <p:cNvPr id="728" name="Google Shape;728;g2e6ca18ef36_0_49"/>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729" name="Google Shape;729;g2e6ca18ef36_0_4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2e48a528fe3_0_49"/>
          <p:cNvSpPr txBox="1"/>
          <p:nvPr>
            <p:ph type="title"/>
          </p:nvPr>
        </p:nvSpPr>
        <p:spPr>
          <a:xfrm>
            <a:off x="1350000" y="0"/>
            <a:ext cx="7336500" cy="810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End-to-end vision-based autonomous driving in traffic</a:t>
            </a:r>
            <a:endParaRPr b="0" sz="3000" strike="noStrike">
              <a:solidFill>
                <a:srgbClr val="AB1E23"/>
              </a:solidFill>
              <a:latin typeface="Arial"/>
              <a:ea typeface="Arial"/>
              <a:cs typeface="Arial"/>
              <a:sym typeface="Arial"/>
            </a:endParaRPr>
          </a:p>
        </p:txBody>
      </p:sp>
      <p:sp>
        <p:nvSpPr>
          <p:cNvPr id="735" name="Google Shape;735;g2e48a528fe3_0_49"/>
          <p:cNvSpPr txBox="1"/>
          <p:nvPr>
            <p:ph idx="1" type="body"/>
          </p:nvPr>
        </p:nvSpPr>
        <p:spPr>
          <a:xfrm>
            <a:off x="945000" y="1434300"/>
            <a:ext cx="7965000" cy="22749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A shallow E2E vision-based DL approach for autonomous driving in traffic scenarios.</a:t>
            </a:r>
            <a:endParaRPr b="1"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Goals: follow the lane and maintain a safe distance from possible preceding vehicles.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We prioritize simplicity of the model.</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Subjective visual input.</a:t>
            </a:r>
            <a:endParaRPr b="1" sz="2400">
              <a:latin typeface="Calibri"/>
              <a:ea typeface="Calibri"/>
              <a:cs typeface="Calibri"/>
              <a:sym typeface="Calibri"/>
            </a:endParaRPr>
          </a:p>
        </p:txBody>
      </p:sp>
      <p:sp>
        <p:nvSpPr>
          <p:cNvPr id="736" name="Google Shape;736;g2e48a528fe3_0_49"/>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sp>
        <p:nvSpPr>
          <p:cNvPr id="737" name="Google Shape;737;g2e48a528fe3_0_4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738" name="Google Shape;738;g2e48a528fe3_0_49"/>
          <p:cNvSpPr txBox="1"/>
          <p:nvPr>
            <p:ph idx="1" type="body"/>
          </p:nvPr>
        </p:nvSpPr>
        <p:spPr>
          <a:xfrm>
            <a:off x="945000" y="4597100"/>
            <a:ext cx="7965000" cy="5463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SzPts val="935"/>
              <a:buNone/>
            </a:pPr>
            <a:r>
              <a:rPr lang="en" u="sng">
                <a:solidFill>
                  <a:srgbClr val="434343"/>
                </a:solidFill>
                <a:latin typeface="Calibri"/>
                <a:ea typeface="Calibri"/>
                <a:cs typeface="Calibri"/>
                <a:sym typeface="Calibri"/>
              </a:rPr>
              <a:t>S. Paniego</a:t>
            </a:r>
            <a:r>
              <a:rPr lang="en">
                <a:solidFill>
                  <a:srgbClr val="434343"/>
                </a:solidFill>
                <a:latin typeface="Calibri"/>
                <a:ea typeface="Calibri"/>
                <a:cs typeface="Calibri"/>
                <a:sym typeface="Calibri"/>
              </a:rPr>
              <a:t>, E. Sinohara, and J. M. Cañas, “Autonomous Driving in Traffic with End-to-End Vision-based Deep Learning,” Neurocomputing, 2024. doi: 10.1016/j.neucom.2024.127874. [Online]. Available: https://www.sciencedirect.com/science/article/pii/S0925231224006453</a:t>
            </a:r>
            <a:endParaRPr>
              <a:solidFill>
                <a:srgbClr val="434343"/>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2e52742f825_0_71"/>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Imitation learning for driving in traffic</a:t>
            </a:r>
            <a:endParaRPr b="0" sz="3000" strike="noStrike">
              <a:solidFill>
                <a:srgbClr val="AB1E23"/>
              </a:solidFill>
              <a:latin typeface="Arial"/>
              <a:ea typeface="Arial"/>
              <a:cs typeface="Arial"/>
              <a:sym typeface="Arial"/>
            </a:endParaRPr>
          </a:p>
        </p:txBody>
      </p:sp>
      <p:sp>
        <p:nvSpPr>
          <p:cNvPr id="744" name="Google Shape;744;g2e52742f825_0_71"/>
          <p:cNvSpPr txBox="1"/>
          <p:nvPr>
            <p:ph idx="1" type="body"/>
          </p:nvPr>
        </p:nvSpPr>
        <p:spPr>
          <a:xfrm>
            <a:off x="945000" y="810000"/>
            <a:ext cx="3921600" cy="40500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Dataset extracted from expert agent behavior.</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Traffic-0:</a:t>
            </a:r>
            <a:r>
              <a:rPr lang="en" sz="2400">
                <a:latin typeface="Calibri"/>
                <a:ea typeface="Calibri"/>
                <a:cs typeface="Calibri"/>
                <a:sym typeface="Calibri"/>
              </a:rPr>
              <a:t> does not consider traffic.</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Traffic-1:</a:t>
            </a:r>
            <a:r>
              <a:rPr lang="en" sz="2400">
                <a:latin typeface="Calibri"/>
                <a:ea typeface="Calibri"/>
                <a:cs typeface="Calibri"/>
                <a:sym typeface="Calibri"/>
              </a:rPr>
              <a:t> includes one type of front vehicle.</a:t>
            </a:r>
            <a:endParaRPr sz="2400">
              <a:latin typeface="Calibri"/>
              <a:ea typeface="Calibri"/>
              <a:cs typeface="Calibri"/>
              <a:sym typeface="Calibri"/>
            </a:endParaRPr>
          </a:p>
          <a:p>
            <a:pPr indent="-381000" lvl="1" marL="914400" marR="0" rtl="0" algn="l">
              <a:lnSpc>
                <a:spcPct val="100000"/>
              </a:lnSpc>
              <a:spcBef>
                <a:spcPts val="0"/>
              </a:spcBef>
              <a:spcAft>
                <a:spcPts val="0"/>
              </a:spcAft>
              <a:buSzPts val="2400"/>
              <a:buFont typeface="Calibri"/>
              <a:buChar char="○"/>
            </a:pPr>
            <a:r>
              <a:rPr b="1" lang="en" sz="2400">
                <a:latin typeface="Calibri"/>
                <a:ea typeface="Calibri"/>
                <a:cs typeface="Calibri"/>
                <a:sym typeface="Calibri"/>
              </a:rPr>
              <a:t>Traffic-6:</a:t>
            </a:r>
            <a:r>
              <a:rPr lang="en" sz="2400">
                <a:latin typeface="Calibri"/>
                <a:ea typeface="Calibri"/>
                <a:cs typeface="Calibri"/>
                <a:sym typeface="Calibri"/>
              </a:rPr>
              <a:t> includes 5 other vehicles including vans and three urban cars of different sizes and colors.</a:t>
            </a:r>
            <a:endParaRPr sz="2400">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2400">
              <a:latin typeface="Calibri"/>
              <a:ea typeface="Calibri"/>
              <a:cs typeface="Calibri"/>
              <a:sym typeface="Calibri"/>
            </a:endParaRPr>
          </a:p>
        </p:txBody>
      </p:sp>
      <p:sp>
        <p:nvSpPr>
          <p:cNvPr id="745" name="Google Shape;745;g2e52742f825_0_7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746" name="Google Shape;746;g2e52742f825_0_71"/>
          <p:cNvPicPr preferRelativeResize="0"/>
          <p:nvPr/>
        </p:nvPicPr>
        <p:blipFill rotWithShape="1">
          <a:blip r:embed="rId3">
            <a:alphaModFix/>
          </a:blip>
          <a:srcRect b="0" l="0" r="0" t="0"/>
          <a:stretch/>
        </p:blipFill>
        <p:spPr>
          <a:xfrm>
            <a:off x="5505591" y="1316650"/>
            <a:ext cx="3314560" cy="2510200"/>
          </a:xfrm>
          <a:prstGeom prst="rect">
            <a:avLst/>
          </a:prstGeom>
          <a:noFill/>
          <a:ln>
            <a:noFill/>
          </a:ln>
        </p:spPr>
      </p:pic>
      <p:sp>
        <p:nvSpPr>
          <p:cNvPr id="747" name="Google Shape;747;g2e52742f825_0_71"/>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2e52742f825_0_78"/>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Imitation learning for driving in traffic</a:t>
            </a:r>
            <a:endParaRPr b="0" sz="3000" strike="noStrike">
              <a:solidFill>
                <a:srgbClr val="AB1E23"/>
              </a:solidFill>
              <a:latin typeface="Arial"/>
              <a:ea typeface="Arial"/>
              <a:cs typeface="Arial"/>
              <a:sym typeface="Arial"/>
            </a:endParaRPr>
          </a:p>
        </p:txBody>
      </p:sp>
      <p:sp>
        <p:nvSpPr>
          <p:cNvPr id="753" name="Google Shape;753;g2e52742f825_0_78"/>
          <p:cNvSpPr txBox="1"/>
          <p:nvPr>
            <p:ph idx="1" type="body"/>
          </p:nvPr>
        </p:nvSpPr>
        <p:spPr>
          <a:xfrm>
            <a:off x="945000" y="1508300"/>
            <a:ext cx="3819600" cy="19440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2 models are variations of PilotNet (</a:t>
            </a:r>
            <a:r>
              <a:rPr b="1" lang="en" sz="2400">
                <a:latin typeface="Calibri"/>
                <a:ea typeface="Calibri"/>
                <a:cs typeface="Calibri"/>
                <a:sym typeface="Calibri"/>
              </a:rPr>
              <a:t>PilotNet*</a:t>
            </a:r>
            <a:r>
              <a:rPr lang="en" sz="2400">
                <a:latin typeface="Calibri"/>
                <a:ea typeface="Calibri"/>
                <a:cs typeface="Calibri"/>
                <a:sym typeface="Calibri"/>
              </a:rPr>
              <a:t> and </a:t>
            </a:r>
            <a:r>
              <a:rPr b="1" lang="en" sz="2400">
                <a:latin typeface="Calibri"/>
                <a:ea typeface="Calibri"/>
                <a:cs typeface="Calibri"/>
                <a:sym typeface="Calibri"/>
              </a:rPr>
              <a:t>PilotNet**</a:t>
            </a:r>
            <a:r>
              <a:rPr lang="en" sz="2400">
                <a:latin typeface="Calibri"/>
                <a:ea typeface="Calibri"/>
                <a:cs typeface="Calibri"/>
                <a:sym typeface="Calibri"/>
              </a:rPr>
              <a:t>).</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We include oversampling during training. </a:t>
            </a:r>
            <a:endParaRPr sz="2400">
              <a:latin typeface="Calibri"/>
              <a:ea typeface="Calibri"/>
              <a:cs typeface="Calibri"/>
              <a:sym typeface="Calibri"/>
            </a:endParaRPr>
          </a:p>
        </p:txBody>
      </p:sp>
      <p:sp>
        <p:nvSpPr>
          <p:cNvPr id="754" name="Google Shape;754;g2e52742f825_0_7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755" name="Google Shape;755;g2e52742f825_0_78"/>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pic>
        <p:nvPicPr>
          <p:cNvPr id="756" name="Google Shape;756;g2e52742f825_0_78"/>
          <p:cNvPicPr preferRelativeResize="0"/>
          <p:nvPr/>
        </p:nvPicPr>
        <p:blipFill rotWithShape="1">
          <a:blip r:embed="rId3">
            <a:alphaModFix/>
          </a:blip>
          <a:srcRect b="0" l="0" r="0" t="0"/>
          <a:stretch/>
        </p:blipFill>
        <p:spPr>
          <a:xfrm>
            <a:off x="4684736" y="852600"/>
            <a:ext cx="4459264" cy="34383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2e48a528fe3_0_718"/>
          <p:cNvSpPr txBox="1"/>
          <p:nvPr>
            <p:ph type="title"/>
          </p:nvPr>
        </p:nvSpPr>
        <p:spPr>
          <a:xfrm>
            <a:off x="1350000" y="0"/>
            <a:ext cx="7336500" cy="8379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End-to-end vision-based autonomous driving in traffic</a:t>
            </a:r>
            <a:endParaRPr b="0" sz="3000" strike="noStrike">
              <a:solidFill>
                <a:srgbClr val="AB1E23"/>
              </a:solidFill>
              <a:latin typeface="Arial"/>
              <a:ea typeface="Arial"/>
              <a:cs typeface="Arial"/>
              <a:sym typeface="Arial"/>
            </a:endParaRPr>
          </a:p>
        </p:txBody>
      </p:sp>
      <p:sp>
        <p:nvSpPr>
          <p:cNvPr id="762" name="Google Shape;762;g2e48a528fe3_0_71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763" name="Google Shape;763;g2e48a528fe3_0_718"/>
          <p:cNvPicPr preferRelativeResize="0"/>
          <p:nvPr/>
        </p:nvPicPr>
        <p:blipFill rotWithShape="1">
          <a:blip r:embed="rId3">
            <a:alphaModFix/>
          </a:blip>
          <a:srcRect b="0" l="0" r="0" t="0"/>
          <a:stretch/>
        </p:blipFill>
        <p:spPr>
          <a:xfrm>
            <a:off x="4572000" y="1096475"/>
            <a:ext cx="4233452" cy="3392123"/>
          </a:xfrm>
          <a:prstGeom prst="rect">
            <a:avLst/>
          </a:prstGeom>
          <a:noFill/>
          <a:ln>
            <a:noFill/>
          </a:ln>
        </p:spPr>
      </p:pic>
      <p:sp>
        <p:nvSpPr>
          <p:cNvPr id="764" name="Google Shape;764;g2e48a528fe3_0_718"/>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sp>
        <p:nvSpPr>
          <p:cNvPr id="765" name="Google Shape;765;g2e48a528fe3_0_718"/>
          <p:cNvSpPr txBox="1"/>
          <p:nvPr>
            <p:ph idx="1" type="body"/>
          </p:nvPr>
        </p:nvSpPr>
        <p:spPr>
          <a:xfrm>
            <a:off x="952300" y="1403100"/>
            <a:ext cx="3819600" cy="23373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We utilize activation heatmaps to understand where the models is paying attention during the decision making </a:t>
            </a:r>
            <a:r>
              <a:rPr b="1" lang="en" sz="2400">
                <a:latin typeface="Calibri"/>
                <a:ea typeface="Calibri"/>
                <a:cs typeface="Calibri"/>
                <a:sym typeface="Calibri"/>
              </a:rPr>
              <a:t>(Grad-CAM)</a:t>
            </a:r>
            <a:r>
              <a:rPr lang="en" sz="2400">
                <a:latin typeface="Calibri"/>
                <a:ea typeface="Calibri"/>
                <a:cs typeface="Calibri"/>
                <a:sym typeface="Calibri"/>
              </a:rPr>
              <a:t>.</a:t>
            </a:r>
            <a:endParaRPr sz="240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g2e48a528fe3_0_694"/>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Experimental setup</a:t>
            </a:r>
            <a:endParaRPr b="0" sz="3000" strike="noStrike">
              <a:solidFill>
                <a:srgbClr val="AB1E23"/>
              </a:solidFill>
              <a:latin typeface="Arial"/>
              <a:ea typeface="Arial"/>
              <a:cs typeface="Arial"/>
              <a:sym typeface="Arial"/>
            </a:endParaRPr>
          </a:p>
        </p:txBody>
      </p:sp>
      <p:sp>
        <p:nvSpPr>
          <p:cNvPr id="771" name="Google Shape;771;g2e48a528fe3_0_694"/>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772" name="Google Shape;772;g2e48a528fe3_0_694"/>
          <p:cNvPicPr preferRelativeResize="0"/>
          <p:nvPr/>
        </p:nvPicPr>
        <p:blipFill rotWithShape="1">
          <a:blip r:embed="rId3">
            <a:alphaModFix/>
          </a:blip>
          <a:srcRect b="0" l="0" r="0" t="0"/>
          <a:stretch/>
        </p:blipFill>
        <p:spPr>
          <a:xfrm>
            <a:off x="4878425" y="1136850"/>
            <a:ext cx="4265574" cy="3062825"/>
          </a:xfrm>
          <a:prstGeom prst="rect">
            <a:avLst/>
          </a:prstGeom>
          <a:noFill/>
          <a:ln>
            <a:noFill/>
          </a:ln>
        </p:spPr>
      </p:pic>
      <p:sp>
        <p:nvSpPr>
          <p:cNvPr id="773" name="Google Shape;773;g2e48a528fe3_0_694"/>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sp>
        <p:nvSpPr>
          <p:cNvPr id="774" name="Google Shape;774;g2e48a528fe3_0_694"/>
          <p:cNvSpPr txBox="1"/>
          <p:nvPr>
            <p:ph idx="1" type="body"/>
          </p:nvPr>
        </p:nvSpPr>
        <p:spPr>
          <a:xfrm>
            <a:off x="966850" y="1136850"/>
            <a:ext cx="3980100" cy="28698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We use Behavior Metrics for the online evaluation, including new specialized metrics (</a:t>
            </a:r>
            <a:r>
              <a:rPr i="1" lang="en" sz="2400">
                <a:latin typeface="Calibri"/>
                <a:ea typeface="Calibri"/>
                <a:cs typeface="Calibri"/>
                <a:sym typeface="Calibri"/>
              </a:rPr>
              <a:t>distance to vehicle</a:t>
            </a:r>
            <a:r>
              <a:rPr lang="en" sz="2400">
                <a:latin typeface="Calibri"/>
                <a:ea typeface="Calibri"/>
                <a:cs typeface="Calibri"/>
                <a:sym typeface="Calibri"/>
              </a:rPr>
              <a:t>).</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With small changes to the architecture of PilotNet, it is possible to expand its functionality.</a:t>
            </a:r>
            <a:endParaRPr sz="2400">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g2e52742f825_0_85"/>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Experiment 1: Execution without traffic</a:t>
            </a:r>
            <a:endParaRPr b="0" sz="3000" strike="noStrike">
              <a:solidFill>
                <a:srgbClr val="AB1E23"/>
              </a:solidFill>
              <a:latin typeface="Arial"/>
              <a:ea typeface="Arial"/>
              <a:cs typeface="Arial"/>
              <a:sym typeface="Arial"/>
            </a:endParaRPr>
          </a:p>
        </p:txBody>
      </p:sp>
      <p:sp>
        <p:nvSpPr>
          <p:cNvPr id="780" name="Google Shape;780;g2e52742f825_0_85"/>
          <p:cNvSpPr txBox="1"/>
          <p:nvPr>
            <p:ph idx="1" type="body"/>
          </p:nvPr>
        </p:nvSpPr>
        <p:spPr>
          <a:xfrm>
            <a:off x="945000" y="810000"/>
            <a:ext cx="7965000" cy="12081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All the combinations of model+dataset works correctly. The model trained with Traffic-6 is better in MPD and Lane invasions.</a:t>
            </a:r>
            <a:endParaRPr sz="2400">
              <a:latin typeface="Calibri"/>
              <a:ea typeface="Calibri"/>
              <a:cs typeface="Calibri"/>
              <a:sym typeface="Calibri"/>
            </a:endParaRPr>
          </a:p>
        </p:txBody>
      </p:sp>
      <p:sp>
        <p:nvSpPr>
          <p:cNvPr id="781" name="Google Shape;781;g2e52742f825_0_8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782" name="Google Shape;782;g2e52742f825_0_85"/>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pic>
        <p:nvPicPr>
          <p:cNvPr id="783" name="Google Shape;783;g2e52742f825_0_85"/>
          <p:cNvPicPr preferRelativeResize="0"/>
          <p:nvPr/>
        </p:nvPicPr>
        <p:blipFill rotWithShape="1">
          <a:blip r:embed="rId3">
            <a:alphaModFix/>
          </a:blip>
          <a:srcRect b="0" l="0" r="0" t="0"/>
          <a:stretch/>
        </p:blipFill>
        <p:spPr>
          <a:xfrm>
            <a:off x="903750" y="2018101"/>
            <a:ext cx="7336501" cy="23918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e48a528fe3_0_77"/>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History and present</a:t>
            </a:r>
            <a:endParaRPr b="0" sz="3000" strike="noStrike">
              <a:solidFill>
                <a:srgbClr val="AB1E23"/>
              </a:solidFill>
              <a:latin typeface="Arial"/>
              <a:ea typeface="Arial"/>
              <a:cs typeface="Arial"/>
              <a:sym typeface="Arial"/>
            </a:endParaRPr>
          </a:p>
        </p:txBody>
      </p:sp>
      <p:sp>
        <p:nvSpPr>
          <p:cNvPr id="198" name="Google Shape;198;g2e48a528fe3_0_77"/>
          <p:cNvSpPr txBox="1"/>
          <p:nvPr>
            <p:ph idx="1" type="body"/>
          </p:nvPr>
        </p:nvSpPr>
        <p:spPr>
          <a:xfrm>
            <a:off x="945000" y="810000"/>
            <a:ext cx="7965000" cy="16920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First examples in the 80s: Navlab 1 (1986), ALVINN (1989)…</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DARPA Grand Challenge (2004) and Urban Challenge (2007).</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Advanced driver-assistance systems (ADAS).</a:t>
            </a:r>
            <a:endParaRPr sz="2400">
              <a:latin typeface="Calibri"/>
              <a:ea typeface="Calibri"/>
              <a:cs typeface="Calibri"/>
              <a:sym typeface="Calibri"/>
            </a:endParaRPr>
          </a:p>
        </p:txBody>
      </p:sp>
      <p:sp>
        <p:nvSpPr>
          <p:cNvPr id="199" name="Google Shape;199;g2e48a528fe3_0_7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200" name="Google Shape;200;g2e48a528fe3_0_77"/>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pic>
        <p:nvPicPr>
          <p:cNvPr id="201" name="Google Shape;201;g2e48a528fe3_0_77"/>
          <p:cNvPicPr preferRelativeResize="0"/>
          <p:nvPr/>
        </p:nvPicPr>
        <p:blipFill rotWithShape="1">
          <a:blip r:embed="rId3">
            <a:alphaModFix/>
          </a:blip>
          <a:srcRect b="0" l="0" r="0" t="0"/>
          <a:stretch/>
        </p:blipFill>
        <p:spPr>
          <a:xfrm>
            <a:off x="1209200" y="2367975"/>
            <a:ext cx="7618099" cy="2771249"/>
          </a:xfrm>
          <a:prstGeom prst="rect">
            <a:avLst/>
          </a:prstGeom>
          <a:noFill/>
          <a:ln>
            <a:noFill/>
          </a:ln>
        </p:spPr>
      </p:pic>
      <p:pic>
        <p:nvPicPr>
          <p:cNvPr id="202" name="Google Shape;202;g2e48a528fe3_0_77"/>
          <p:cNvPicPr preferRelativeResize="0"/>
          <p:nvPr/>
        </p:nvPicPr>
        <p:blipFill rotWithShape="1">
          <a:blip r:embed="rId4">
            <a:alphaModFix/>
          </a:blip>
          <a:srcRect b="0" l="0" r="0" t="0"/>
          <a:stretch/>
        </p:blipFill>
        <p:spPr>
          <a:xfrm>
            <a:off x="7260995" y="1595750"/>
            <a:ext cx="1107274" cy="77222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g2e52742f825_0_92"/>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Experiment 2: Execution with traffic</a:t>
            </a:r>
            <a:endParaRPr b="0" sz="3000" strike="noStrike">
              <a:solidFill>
                <a:srgbClr val="AB1E23"/>
              </a:solidFill>
              <a:latin typeface="Arial"/>
              <a:ea typeface="Arial"/>
              <a:cs typeface="Arial"/>
              <a:sym typeface="Arial"/>
            </a:endParaRPr>
          </a:p>
        </p:txBody>
      </p:sp>
      <p:sp>
        <p:nvSpPr>
          <p:cNvPr id="789" name="Google Shape;789;g2e52742f825_0_92"/>
          <p:cNvSpPr txBox="1"/>
          <p:nvPr>
            <p:ph idx="1" type="body"/>
          </p:nvPr>
        </p:nvSpPr>
        <p:spPr>
          <a:xfrm>
            <a:off x="945000" y="810000"/>
            <a:ext cx="7965000" cy="7344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The model trained with Traffic-6 is better for all the metrics.</a:t>
            </a:r>
            <a:endParaRPr i="1" sz="2400">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2400">
              <a:latin typeface="Calibri"/>
              <a:ea typeface="Calibri"/>
              <a:cs typeface="Calibri"/>
              <a:sym typeface="Calibri"/>
            </a:endParaRPr>
          </a:p>
        </p:txBody>
      </p:sp>
      <p:sp>
        <p:nvSpPr>
          <p:cNvPr id="790" name="Google Shape;790;g2e52742f825_0_9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791" name="Google Shape;791;g2e52742f825_0_92"/>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pic>
        <p:nvPicPr>
          <p:cNvPr id="792" name="Google Shape;792;g2e52742f825_0_92"/>
          <p:cNvPicPr preferRelativeResize="0"/>
          <p:nvPr/>
        </p:nvPicPr>
        <p:blipFill rotWithShape="1">
          <a:blip r:embed="rId3">
            <a:alphaModFix/>
          </a:blip>
          <a:srcRect b="0" l="0" r="0" t="0"/>
          <a:stretch/>
        </p:blipFill>
        <p:spPr>
          <a:xfrm>
            <a:off x="1203950" y="1171251"/>
            <a:ext cx="7628625" cy="2077025"/>
          </a:xfrm>
          <a:prstGeom prst="rect">
            <a:avLst/>
          </a:prstGeom>
          <a:noFill/>
          <a:ln>
            <a:noFill/>
          </a:ln>
        </p:spPr>
      </p:pic>
      <p:pic>
        <p:nvPicPr>
          <p:cNvPr id="793" name="Google Shape;793;g2e52742f825_0_92"/>
          <p:cNvPicPr preferRelativeResize="0"/>
          <p:nvPr/>
        </p:nvPicPr>
        <p:blipFill rotWithShape="1">
          <a:blip r:embed="rId4">
            <a:alphaModFix/>
          </a:blip>
          <a:srcRect b="0" l="0" r="0" t="0"/>
          <a:stretch/>
        </p:blipFill>
        <p:spPr>
          <a:xfrm>
            <a:off x="3432941" y="3248275"/>
            <a:ext cx="2989121" cy="18952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2e52742f825_0_99"/>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Experiment 3: generalization</a:t>
            </a:r>
            <a:endParaRPr b="0" sz="3000" strike="noStrike">
              <a:solidFill>
                <a:srgbClr val="AB1E23"/>
              </a:solidFill>
              <a:latin typeface="Arial"/>
              <a:ea typeface="Arial"/>
              <a:cs typeface="Arial"/>
              <a:sym typeface="Arial"/>
            </a:endParaRPr>
          </a:p>
        </p:txBody>
      </p:sp>
      <p:sp>
        <p:nvSpPr>
          <p:cNvPr id="799" name="Google Shape;799;g2e52742f825_0_99"/>
          <p:cNvSpPr txBox="1"/>
          <p:nvPr>
            <p:ph idx="1" type="body"/>
          </p:nvPr>
        </p:nvSpPr>
        <p:spPr>
          <a:xfrm>
            <a:off x="945000" y="810000"/>
            <a:ext cx="7965000" cy="10254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The model trained with Traffic-6 generalizes for a whole set of vehicles never-seen during training.</a:t>
            </a:r>
            <a:endParaRPr i="1" sz="2400">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2400">
              <a:latin typeface="Calibri"/>
              <a:ea typeface="Calibri"/>
              <a:cs typeface="Calibri"/>
              <a:sym typeface="Calibri"/>
            </a:endParaRPr>
          </a:p>
        </p:txBody>
      </p:sp>
      <p:sp>
        <p:nvSpPr>
          <p:cNvPr id="800" name="Google Shape;800;g2e52742f825_0_9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801" name="Google Shape;801;g2e52742f825_0_99"/>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pic>
        <p:nvPicPr>
          <p:cNvPr id="802" name="Google Shape;802;g2e52742f825_0_99"/>
          <p:cNvPicPr preferRelativeResize="0"/>
          <p:nvPr/>
        </p:nvPicPr>
        <p:blipFill rotWithShape="1">
          <a:blip r:embed="rId3">
            <a:alphaModFix/>
          </a:blip>
          <a:srcRect b="0" l="0" r="0" t="0"/>
          <a:stretch/>
        </p:blipFill>
        <p:spPr>
          <a:xfrm>
            <a:off x="5209896" y="1595513"/>
            <a:ext cx="3340200" cy="3118150"/>
          </a:xfrm>
          <a:prstGeom prst="rect">
            <a:avLst/>
          </a:prstGeom>
          <a:noFill/>
          <a:ln>
            <a:noFill/>
          </a:ln>
        </p:spPr>
      </p:pic>
      <p:pic>
        <p:nvPicPr>
          <p:cNvPr id="803" name="Google Shape;803;g2e52742f825_0_99"/>
          <p:cNvPicPr preferRelativeResize="0"/>
          <p:nvPr/>
        </p:nvPicPr>
        <p:blipFill rotWithShape="1">
          <a:blip r:embed="rId4">
            <a:alphaModFix/>
          </a:blip>
          <a:srcRect b="0" l="0" r="0" t="0"/>
          <a:stretch/>
        </p:blipFill>
        <p:spPr>
          <a:xfrm>
            <a:off x="699403" y="1835537"/>
            <a:ext cx="4019973" cy="263812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g2e4f61ca06a_0_82"/>
          <p:cNvSpPr txBox="1"/>
          <p:nvPr>
            <p:ph type="title"/>
          </p:nvPr>
        </p:nvSpPr>
        <p:spPr>
          <a:xfrm>
            <a:off x="1350000" y="1"/>
            <a:ext cx="7336500" cy="801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End-to-end vision-based autonomous driving in traffic</a:t>
            </a:r>
            <a:endParaRPr b="0" sz="3000" strike="noStrike">
              <a:solidFill>
                <a:srgbClr val="AB1E23"/>
              </a:solidFill>
              <a:latin typeface="Arial"/>
              <a:ea typeface="Arial"/>
              <a:cs typeface="Arial"/>
              <a:sym typeface="Arial"/>
            </a:endParaRPr>
          </a:p>
        </p:txBody>
      </p:sp>
      <p:sp>
        <p:nvSpPr>
          <p:cNvPr id="809" name="Google Shape;809;g2e4f61ca06a_0_8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descr="This video showcases the driving capacity of the &quot;Follow Lane using onboard vision and imitation learning&quot; model with multiple vehicles of different shapes and colours.&#10;&#10;Code: https://github.com/RoboticsLabURJC/2022-tfm-enrique-shinohara&#10;To stay tune for more projects, follow us on twitter: https://twitter.com/jderobot" id="810" name="Google Shape;810;g2e4f61ca06a_0_82" title="Showcasing the social driving capacity with different front vehicles">
            <a:hlinkClick r:id="rId3"/>
          </p:cNvPr>
          <p:cNvPicPr preferRelativeResize="0"/>
          <p:nvPr/>
        </p:nvPicPr>
        <p:blipFill rotWithShape="1">
          <a:blip r:embed="rId4">
            <a:alphaModFix/>
          </a:blip>
          <a:srcRect b="0" l="0" r="0" t="0"/>
          <a:stretch/>
        </p:blipFill>
        <p:spPr>
          <a:xfrm>
            <a:off x="1515738" y="1173340"/>
            <a:ext cx="6112534" cy="3438300"/>
          </a:xfrm>
          <a:prstGeom prst="rect">
            <a:avLst/>
          </a:prstGeom>
          <a:noFill/>
          <a:ln>
            <a:noFill/>
          </a:ln>
        </p:spPr>
      </p:pic>
      <p:sp>
        <p:nvSpPr>
          <p:cNvPr id="811" name="Google Shape;811;g2e4f61ca06a_0_82"/>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1000"/>
                                        <p:tgtEl>
                                          <p:spTgt spid="8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g2e52742f825_0_106"/>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Conclusions</a:t>
            </a:r>
            <a:endParaRPr b="0" sz="3000" strike="noStrike">
              <a:solidFill>
                <a:srgbClr val="AB1E23"/>
              </a:solidFill>
              <a:latin typeface="Arial"/>
              <a:ea typeface="Arial"/>
              <a:cs typeface="Arial"/>
              <a:sym typeface="Arial"/>
            </a:endParaRPr>
          </a:p>
        </p:txBody>
      </p:sp>
      <p:sp>
        <p:nvSpPr>
          <p:cNvPr id="817" name="Google Shape;817;g2e52742f825_0_106"/>
          <p:cNvSpPr txBox="1"/>
          <p:nvPr>
            <p:ph idx="1" type="body"/>
          </p:nvPr>
        </p:nvSpPr>
        <p:spPr>
          <a:xfrm>
            <a:off x="945000" y="1275150"/>
            <a:ext cx="7965000" cy="25932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Proposal for safe autonomous driving in traffic scenarios following and E2E vision-based approach with imitation learning and deep learning. </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The shallow models slightly changed can drive in traffic situations successfully as proved experimentally.</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We also include a new metrics to Behavior Metrics.</a:t>
            </a:r>
            <a:endParaRPr sz="2400">
              <a:latin typeface="Calibri"/>
              <a:ea typeface="Calibri"/>
              <a:cs typeface="Calibri"/>
              <a:sym typeface="Calibri"/>
            </a:endParaRPr>
          </a:p>
          <a:p>
            <a:pPr indent="-381000" lvl="0" marL="457200" rtl="0" algn="l">
              <a:lnSpc>
                <a:spcPct val="100000"/>
              </a:lnSpc>
              <a:spcBef>
                <a:spcPts val="0"/>
              </a:spcBef>
              <a:spcAft>
                <a:spcPts val="0"/>
              </a:spcAft>
              <a:buSzPts val="2400"/>
              <a:buFont typeface="Calibri"/>
              <a:buChar char="●"/>
            </a:pPr>
            <a:r>
              <a:rPr lang="en" sz="2400">
                <a:solidFill>
                  <a:schemeClr val="dk1"/>
                </a:solidFill>
                <a:latin typeface="Calibri"/>
                <a:ea typeface="Calibri"/>
                <a:cs typeface="Calibri"/>
                <a:sym typeface="Calibri"/>
              </a:rPr>
              <a:t>TFM co-direction.</a:t>
            </a:r>
            <a:endParaRPr sz="2400">
              <a:latin typeface="Calibri"/>
              <a:ea typeface="Calibri"/>
              <a:cs typeface="Calibri"/>
              <a:sym typeface="Calibri"/>
            </a:endParaRPr>
          </a:p>
        </p:txBody>
      </p:sp>
      <p:sp>
        <p:nvSpPr>
          <p:cNvPr id="818" name="Google Shape;818;g2e52742f825_0_106"/>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819" name="Google Shape;819;g2e52742f825_0_106"/>
          <p:cNvSpPr txBox="1"/>
          <p:nvPr>
            <p:ph idx="11" type="ftr"/>
          </p:nvPr>
        </p:nvSpPr>
        <p:spPr>
          <a:xfrm rot="-5400000">
            <a:off x="-1435650" y="23029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vision-based AD in traffic</a:t>
            </a:r>
            <a:endParaRPr>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g2e6ca18ef36_0_56"/>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Outline</a:t>
            </a:r>
            <a:endParaRPr b="0" sz="3000" strike="noStrike">
              <a:solidFill>
                <a:srgbClr val="AB1E23"/>
              </a:solidFill>
              <a:latin typeface="Arial"/>
              <a:ea typeface="Arial"/>
              <a:cs typeface="Arial"/>
              <a:sym typeface="Arial"/>
            </a:endParaRPr>
          </a:p>
        </p:txBody>
      </p:sp>
      <p:sp>
        <p:nvSpPr>
          <p:cNvPr id="825" name="Google Shape;825;g2e6ca18ef36_0_56"/>
          <p:cNvSpPr txBox="1"/>
          <p:nvPr>
            <p:ph idx="1" type="body"/>
          </p:nvPr>
        </p:nvSpPr>
        <p:spPr>
          <a:xfrm>
            <a:off x="945025" y="1051650"/>
            <a:ext cx="7192800" cy="30402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Introduction</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State-of-the-art</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TrafficSensor</a:t>
            </a:r>
            <a:endParaRPr sz="2400">
              <a:solidFill>
                <a:srgbClr val="262626"/>
              </a:solidFill>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DetectionMetrics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Behavior Metrics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Adding memory</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Optimizing DL models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Driving in traffic</a:t>
            </a:r>
            <a:endParaRPr sz="2400">
              <a:latin typeface="Calibri"/>
              <a:ea typeface="Calibri"/>
              <a:cs typeface="Calibri"/>
              <a:sym typeface="Calibri"/>
            </a:endParaRPr>
          </a:p>
          <a:p>
            <a:pPr indent="-381000" lvl="0" marL="457200" marR="0" rtl="0" algn="l">
              <a:lnSpc>
                <a:spcPct val="100000"/>
              </a:lnSpc>
              <a:spcBef>
                <a:spcPts val="0"/>
              </a:spcBef>
              <a:spcAft>
                <a:spcPts val="0"/>
              </a:spcAft>
              <a:buClr>
                <a:srgbClr val="AB1E23"/>
              </a:buClr>
              <a:buSzPts val="2400"/>
              <a:buFont typeface="Calibri"/>
              <a:buChar char="●"/>
            </a:pPr>
            <a:r>
              <a:rPr b="1" lang="en" sz="2400">
                <a:solidFill>
                  <a:srgbClr val="AB1E23"/>
                </a:solidFill>
                <a:latin typeface="Calibri"/>
                <a:ea typeface="Calibri"/>
                <a:cs typeface="Calibri"/>
                <a:sym typeface="Calibri"/>
              </a:rPr>
              <a:t>Conclusions and future research</a:t>
            </a:r>
            <a:endParaRPr b="1" sz="2400">
              <a:solidFill>
                <a:srgbClr val="AB1E23"/>
              </a:solidFill>
              <a:latin typeface="Calibri"/>
              <a:ea typeface="Calibri"/>
              <a:cs typeface="Calibri"/>
              <a:sym typeface="Calibri"/>
            </a:endParaRPr>
          </a:p>
        </p:txBody>
      </p:sp>
      <p:sp>
        <p:nvSpPr>
          <p:cNvPr id="826" name="Google Shape;826;g2e6ca18ef36_0_56"/>
          <p:cNvSpPr txBox="1"/>
          <p:nvPr>
            <p:ph idx="11" type="ftr"/>
          </p:nvPr>
        </p:nvSpPr>
        <p:spPr>
          <a:xfrm rot="-5400000">
            <a:off x="-1435650" y="22957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sp>
        <p:nvSpPr>
          <p:cNvPr id="827" name="Google Shape;827;g2e6ca18ef36_0_56"/>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g2e48a528fe3_0_56"/>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Conclusions and future research</a:t>
            </a:r>
            <a:endParaRPr b="0" sz="3000" strike="noStrike">
              <a:solidFill>
                <a:srgbClr val="AB1E23"/>
              </a:solidFill>
              <a:latin typeface="Arial"/>
              <a:ea typeface="Arial"/>
              <a:cs typeface="Arial"/>
              <a:sym typeface="Arial"/>
            </a:endParaRPr>
          </a:p>
        </p:txBody>
      </p:sp>
      <p:sp>
        <p:nvSpPr>
          <p:cNvPr id="833" name="Google Shape;833;g2e48a528fe3_0_56"/>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Conclusions and future research</a:t>
            </a:r>
            <a:endParaRPr>
              <a:latin typeface="Arial"/>
              <a:ea typeface="Arial"/>
              <a:cs typeface="Arial"/>
              <a:sym typeface="Arial"/>
            </a:endParaRPr>
          </a:p>
        </p:txBody>
      </p:sp>
      <p:sp>
        <p:nvSpPr>
          <p:cNvPr id="834" name="Google Shape;834;g2e48a528fe3_0_56"/>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835" name="Google Shape;835;g2e48a528fe3_0_56"/>
          <p:cNvSpPr txBox="1"/>
          <p:nvPr>
            <p:ph idx="1" type="body"/>
          </p:nvPr>
        </p:nvSpPr>
        <p:spPr>
          <a:xfrm>
            <a:off x="931025" y="753850"/>
            <a:ext cx="7965000" cy="40470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SzPts val="1197"/>
              <a:buNone/>
            </a:pPr>
            <a:r>
              <a:rPr b="1" lang="en" sz="2420">
                <a:latin typeface="Calibri"/>
                <a:ea typeface="Calibri"/>
                <a:cs typeface="Calibri"/>
                <a:sym typeface="Calibri"/>
              </a:rPr>
              <a:t>Make contributions in the field of vision-based autonomous driving using deep learning, imitation learning and end-to-end models.</a:t>
            </a:r>
            <a:endParaRPr b="1" sz="2420">
              <a:latin typeface="Calibri"/>
              <a:ea typeface="Calibri"/>
              <a:cs typeface="Calibri"/>
              <a:sym typeface="Calibri"/>
            </a:endParaRPr>
          </a:p>
          <a:p>
            <a:pPr indent="-382270" lvl="0" marL="457200" rtl="0" algn="l">
              <a:lnSpc>
                <a:spcPct val="95000"/>
              </a:lnSpc>
              <a:spcBef>
                <a:spcPts val="1200"/>
              </a:spcBef>
              <a:spcAft>
                <a:spcPts val="0"/>
              </a:spcAft>
              <a:buClr>
                <a:schemeClr val="dk1"/>
              </a:buClr>
              <a:buSzPts val="2420"/>
              <a:buFont typeface="Calibri"/>
              <a:buChar char="✓"/>
            </a:pPr>
            <a:r>
              <a:rPr lang="en" sz="2420">
                <a:solidFill>
                  <a:schemeClr val="dk1"/>
                </a:solidFill>
                <a:latin typeface="Calibri"/>
                <a:ea typeface="Calibri"/>
                <a:cs typeface="Calibri"/>
                <a:sym typeface="Calibri"/>
              </a:rPr>
              <a:t>Deep learning-based visual traffic monitoring tool.</a:t>
            </a:r>
            <a:endParaRPr sz="2420">
              <a:solidFill>
                <a:schemeClr val="dk1"/>
              </a:solidFill>
              <a:latin typeface="Calibri"/>
              <a:ea typeface="Calibri"/>
              <a:cs typeface="Calibri"/>
              <a:sym typeface="Calibri"/>
            </a:endParaRPr>
          </a:p>
          <a:p>
            <a:pPr indent="-382270" lvl="0" marL="457200" rtl="0" algn="l">
              <a:lnSpc>
                <a:spcPct val="80000"/>
              </a:lnSpc>
              <a:spcBef>
                <a:spcPts val="0"/>
              </a:spcBef>
              <a:spcAft>
                <a:spcPts val="0"/>
              </a:spcAft>
              <a:buClr>
                <a:schemeClr val="dk1"/>
              </a:buClr>
              <a:buSzPts val="2420"/>
              <a:buFont typeface="Calibri"/>
              <a:buChar char="✓"/>
            </a:pPr>
            <a:r>
              <a:rPr lang="en" sz="2420">
                <a:solidFill>
                  <a:schemeClr val="dk1"/>
                </a:solidFill>
                <a:latin typeface="Calibri"/>
                <a:ea typeface="Calibri"/>
                <a:cs typeface="Calibri"/>
                <a:sym typeface="Calibri"/>
              </a:rPr>
              <a:t>Generate software for validating object detection solutions.</a:t>
            </a:r>
            <a:endParaRPr sz="2420">
              <a:solidFill>
                <a:schemeClr val="dk1"/>
              </a:solidFill>
              <a:latin typeface="Calibri"/>
              <a:ea typeface="Calibri"/>
              <a:cs typeface="Calibri"/>
              <a:sym typeface="Calibri"/>
            </a:endParaRPr>
          </a:p>
          <a:p>
            <a:pPr indent="-382270" lvl="0" marL="457200" rtl="0" algn="l">
              <a:lnSpc>
                <a:spcPct val="95000"/>
              </a:lnSpc>
              <a:spcBef>
                <a:spcPts val="0"/>
              </a:spcBef>
              <a:spcAft>
                <a:spcPts val="0"/>
              </a:spcAft>
              <a:buClr>
                <a:schemeClr val="dk1"/>
              </a:buClr>
              <a:buSzPts val="2420"/>
              <a:buFont typeface="Calibri"/>
              <a:buChar char="✓"/>
            </a:pPr>
            <a:r>
              <a:rPr lang="en" sz="2420">
                <a:solidFill>
                  <a:schemeClr val="dk1"/>
                </a:solidFill>
                <a:latin typeface="Calibri"/>
                <a:ea typeface="Calibri"/>
                <a:cs typeface="Calibri"/>
                <a:sym typeface="Calibri"/>
              </a:rPr>
              <a:t>Create software to assess autonomous driving behaviors and generate quantitative data.</a:t>
            </a:r>
            <a:endParaRPr sz="2420">
              <a:solidFill>
                <a:schemeClr val="dk1"/>
              </a:solidFill>
              <a:latin typeface="Calibri"/>
              <a:ea typeface="Calibri"/>
              <a:cs typeface="Calibri"/>
              <a:sym typeface="Calibri"/>
            </a:endParaRPr>
          </a:p>
          <a:p>
            <a:pPr indent="-382270" lvl="0" marL="457200" rtl="0" algn="l">
              <a:lnSpc>
                <a:spcPct val="95000"/>
              </a:lnSpc>
              <a:spcBef>
                <a:spcPts val="0"/>
              </a:spcBef>
              <a:spcAft>
                <a:spcPts val="0"/>
              </a:spcAft>
              <a:buClr>
                <a:schemeClr val="dk1"/>
              </a:buClr>
              <a:buSzPts val="2420"/>
              <a:buFont typeface="Calibri"/>
              <a:buChar char="✓"/>
            </a:pPr>
            <a:r>
              <a:rPr lang="en" sz="2420">
                <a:solidFill>
                  <a:schemeClr val="dk1"/>
                </a:solidFill>
                <a:latin typeface="Calibri"/>
                <a:ea typeface="Calibri"/>
                <a:cs typeface="Calibri"/>
                <a:sym typeface="Calibri"/>
              </a:rPr>
              <a:t>Study of enhancements to visual lane following using visual memory and kinematic input.</a:t>
            </a:r>
            <a:endParaRPr sz="2420">
              <a:solidFill>
                <a:schemeClr val="dk1"/>
              </a:solidFill>
              <a:latin typeface="Calibri"/>
              <a:ea typeface="Calibri"/>
              <a:cs typeface="Calibri"/>
              <a:sym typeface="Calibri"/>
            </a:endParaRPr>
          </a:p>
          <a:p>
            <a:pPr indent="-382270" lvl="0" marL="457200" rtl="0" algn="l">
              <a:lnSpc>
                <a:spcPct val="95000"/>
              </a:lnSpc>
              <a:spcBef>
                <a:spcPts val="0"/>
              </a:spcBef>
              <a:spcAft>
                <a:spcPts val="0"/>
              </a:spcAft>
              <a:buClr>
                <a:schemeClr val="dk1"/>
              </a:buClr>
              <a:buSzPts val="2420"/>
              <a:buFont typeface="Calibri"/>
              <a:buChar char="✓"/>
            </a:pPr>
            <a:r>
              <a:rPr lang="en" sz="2420">
                <a:solidFill>
                  <a:schemeClr val="dk1"/>
                </a:solidFill>
                <a:latin typeface="Calibri"/>
                <a:ea typeface="Calibri"/>
                <a:cs typeface="Calibri"/>
                <a:sym typeface="Calibri"/>
              </a:rPr>
              <a:t>Optimizing AD vehicle controllers to enhance performance.</a:t>
            </a:r>
            <a:endParaRPr sz="2420">
              <a:solidFill>
                <a:schemeClr val="dk1"/>
              </a:solidFill>
              <a:latin typeface="Calibri"/>
              <a:ea typeface="Calibri"/>
              <a:cs typeface="Calibri"/>
              <a:sym typeface="Calibri"/>
            </a:endParaRPr>
          </a:p>
          <a:p>
            <a:pPr indent="-382270" lvl="0" marL="457200" rtl="0" algn="l">
              <a:lnSpc>
                <a:spcPct val="80000"/>
              </a:lnSpc>
              <a:spcBef>
                <a:spcPts val="0"/>
              </a:spcBef>
              <a:spcAft>
                <a:spcPts val="0"/>
              </a:spcAft>
              <a:buClr>
                <a:schemeClr val="dk1"/>
              </a:buClr>
              <a:buSzPts val="2420"/>
              <a:buFont typeface="Calibri"/>
              <a:buChar char="✓"/>
            </a:pPr>
            <a:r>
              <a:rPr lang="en" sz="2420">
                <a:solidFill>
                  <a:schemeClr val="dk1"/>
                </a:solidFill>
                <a:latin typeface="Calibri"/>
                <a:ea typeface="Calibri"/>
                <a:cs typeface="Calibri"/>
                <a:sym typeface="Calibri"/>
              </a:rPr>
              <a:t>Create and E2E shallow model for driving in traffic using vision.</a:t>
            </a:r>
            <a:endParaRPr sz="242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g2e52742f825_0_179"/>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Research contributions</a:t>
            </a:r>
            <a:endParaRPr b="0" sz="3000" strike="noStrike">
              <a:solidFill>
                <a:srgbClr val="AB1E23"/>
              </a:solidFill>
              <a:latin typeface="Arial"/>
              <a:ea typeface="Arial"/>
              <a:cs typeface="Arial"/>
              <a:sym typeface="Arial"/>
            </a:endParaRPr>
          </a:p>
        </p:txBody>
      </p:sp>
      <p:sp>
        <p:nvSpPr>
          <p:cNvPr id="841" name="Google Shape;841;g2e52742f825_0_179"/>
          <p:cNvSpPr txBox="1"/>
          <p:nvPr>
            <p:ph idx="1" type="body"/>
          </p:nvPr>
        </p:nvSpPr>
        <p:spPr>
          <a:xfrm>
            <a:off x="945000" y="810000"/>
            <a:ext cx="7965000" cy="4050000"/>
          </a:xfrm>
          <a:prstGeom prst="rect">
            <a:avLst/>
          </a:prstGeom>
          <a:noFill/>
          <a:ln>
            <a:noFill/>
          </a:ln>
        </p:spPr>
        <p:txBody>
          <a:bodyPr anchorCtr="0" anchor="t" bIns="0" lIns="0" spcFirstLastPara="1" rIns="0" wrap="square" tIns="0">
            <a:normAutofit fontScale="62500" lnSpcReduction="20000"/>
          </a:bodyPr>
          <a:lstStyle/>
          <a:p>
            <a:pPr indent="-323850" lvl="0" marL="457200" marR="0" rtl="0" algn="l">
              <a:lnSpc>
                <a:spcPct val="100000"/>
              </a:lnSpc>
              <a:spcBef>
                <a:spcPts val="0"/>
              </a:spcBef>
              <a:spcAft>
                <a:spcPts val="0"/>
              </a:spcAft>
              <a:buSzPct val="100000"/>
              <a:buFont typeface="Calibri"/>
              <a:buChar char="●"/>
            </a:pPr>
            <a:r>
              <a:rPr b="1" lang="en" sz="2400">
                <a:latin typeface="Calibri"/>
                <a:ea typeface="Calibri"/>
                <a:cs typeface="Calibri"/>
                <a:sym typeface="Calibri"/>
              </a:rPr>
              <a:t>5 journal and conference papers</a:t>
            </a:r>
            <a:r>
              <a:rPr lang="en" sz="2400">
                <a:latin typeface="Calibri"/>
                <a:ea typeface="Calibri"/>
                <a:cs typeface="Calibri"/>
                <a:sym typeface="Calibri"/>
              </a:rPr>
              <a:t>:</a:t>
            </a:r>
            <a:endParaRPr sz="2400">
              <a:latin typeface="Calibri"/>
              <a:ea typeface="Calibri"/>
              <a:cs typeface="Calibri"/>
              <a:sym typeface="Calibri"/>
            </a:endParaRPr>
          </a:p>
          <a:p>
            <a:pPr indent="-323850" lvl="1" marL="914400" marR="0" rtl="0" algn="l">
              <a:lnSpc>
                <a:spcPct val="100000"/>
              </a:lnSpc>
              <a:spcBef>
                <a:spcPts val="0"/>
              </a:spcBef>
              <a:spcAft>
                <a:spcPts val="0"/>
              </a:spcAft>
              <a:buSzPct val="100000"/>
              <a:buFont typeface="Calibri"/>
              <a:buChar char="○"/>
            </a:pPr>
            <a:r>
              <a:rPr lang="en" sz="2400" u="sng">
                <a:latin typeface="Calibri"/>
                <a:ea typeface="Calibri"/>
                <a:cs typeface="Calibri"/>
                <a:sym typeface="Calibri"/>
              </a:rPr>
              <a:t>S. Paniego</a:t>
            </a:r>
            <a:r>
              <a:rPr lang="en" sz="2400">
                <a:latin typeface="Calibri"/>
                <a:ea typeface="Calibri"/>
                <a:cs typeface="Calibri"/>
                <a:sym typeface="Calibri"/>
              </a:rPr>
              <a:t>, R. Calvo-Palomino, and J. Cañas, "Behavior Metrics: An Open-Source Assessment Tool for Autonomous Driving Tasks," Software X, vol. 26, pp. 101702, 2024 doi: 10.1016/j.softx.2024.101702. [Online]. Available: https://doi.org/10.1016/j.softx.2024.101702 [239]</a:t>
            </a:r>
            <a:endParaRPr sz="2400">
              <a:latin typeface="Calibri"/>
              <a:ea typeface="Calibri"/>
              <a:cs typeface="Calibri"/>
              <a:sym typeface="Calibri"/>
            </a:endParaRPr>
          </a:p>
          <a:p>
            <a:pPr indent="-323850" lvl="1" marL="914400" marR="0" rtl="0" algn="l">
              <a:lnSpc>
                <a:spcPct val="100000"/>
              </a:lnSpc>
              <a:spcBef>
                <a:spcPts val="0"/>
              </a:spcBef>
              <a:spcAft>
                <a:spcPts val="0"/>
              </a:spcAft>
              <a:buSzPct val="100000"/>
              <a:buFont typeface="Calibri"/>
              <a:buChar char="○"/>
            </a:pPr>
            <a:r>
              <a:rPr lang="en" sz="2400" u="sng">
                <a:latin typeface="Calibri"/>
                <a:ea typeface="Calibri"/>
                <a:cs typeface="Calibri"/>
                <a:sym typeface="Calibri"/>
              </a:rPr>
              <a:t>S. Paniego</a:t>
            </a:r>
            <a:r>
              <a:rPr lang="en" sz="2400">
                <a:latin typeface="Calibri"/>
                <a:ea typeface="Calibri"/>
                <a:cs typeface="Calibri"/>
                <a:sym typeface="Calibri"/>
              </a:rPr>
              <a:t>, N. Paliwal, and J. Cañas, “Model optimization in deep learning based robot control for autonomous driving,” IEEE Robotics and Automation Letters and IEEE International Conference on Robotics and Automation (ICRA), vol. 9, no. 1, pp. 715–722, 2024. doi: 10.1109/LRA.2023.3336244. [Online]. Available: https://doi.org/10.1109/LRA.2023.3336244 [244]</a:t>
            </a:r>
            <a:endParaRPr sz="2400">
              <a:latin typeface="Calibri"/>
              <a:ea typeface="Calibri"/>
              <a:cs typeface="Calibri"/>
              <a:sym typeface="Calibri"/>
            </a:endParaRPr>
          </a:p>
          <a:p>
            <a:pPr indent="-323850" lvl="1" marL="914400" marR="0" rtl="0" algn="l">
              <a:lnSpc>
                <a:spcPct val="100000"/>
              </a:lnSpc>
              <a:spcBef>
                <a:spcPts val="0"/>
              </a:spcBef>
              <a:spcAft>
                <a:spcPts val="0"/>
              </a:spcAft>
              <a:buSzPct val="100000"/>
              <a:buFont typeface="Calibri"/>
              <a:buChar char="○"/>
            </a:pPr>
            <a:r>
              <a:rPr lang="en" sz="2400" u="sng">
                <a:latin typeface="Calibri"/>
                <a:ea typeface="Calibri"/>
                <a:cs typeface="Calibri"/>
                <a:sym typeface="Calibri"/>
              </a:rPr>
              <a:t>S. Paniego</a:t>
            </a:r>
            <a:r>
              <a:rPr lang="en" sz="2400">
                <a:latin typeface="Calibri"/>
                <a:ea typeface="Calibri"/>
                <a:cs typeface="Calibri"/>
                <a:sym typeface="Calibri"/>
              </a:rPr>
              <a:t>, V. Sharma, and J. M. Cañas, “Open source assessment of deep learning visual object detection,” Sensors, vol. 22, no. 12, 2022. doi: 10.3390/s22124575. [Online]. Available: https://www.mdpi.com/1424-8220/22/12/4575 [234]</a:t>
            </a:r>
            <a:endParaRPr sz="2400">
              <a:latin typeface="Calibri"/>
              <a:ea typeface="Calibri"/>
              <a:cs typeface="Calibri"/>
              <a:sym typeface="Calibri"/>
            </a:endParaRPr>
          </a:p>
          <a:p>
            <a:pPr indent="-32385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J. Fernández, J. M. Cañas, V. Fernández, and </a:t>
            </a:r>
            <a:r>
              <a:rPr lang="en" sz="2400" u="sng">
                <a:latin typeface="Calibri"/>
                <a:ea typeface="Calibri"/>
                <a:cs typeface="Calibri"/>
                <a:sym typeface="Calibri"/>
              </a:rPr>
              <a:t>S. Paniego</a:t>
            </a:r>
            <a:r>
              <a:rPr lang="en" sz="2400">
                <a:latin typeface="Calibri"/>
                <a:ea typeface="Calibri"/>
                <a:cs typeface="Calibri"/>
                <a:sym typeface="Calibri"/>
              </a:rPr>
              <a:t>, “Robust real-time traffic surveillance with deep learning,” Computational Intelligence and Neuroscience, vol. 2021, p. 4 632 353, Dec. 2021. doi: 10.1155/2021/4632353. [Online]. Available: https://doi.org/10.1155/2021/4632353 [224]</a:t>
            </a:r>
            <a:endParaRPr sz="2400">
              <a:latin typeface="Calibri"/>
              <a:ea typeface="Calibri"/>
              <a:cs typeface="Calibri"/>
              <a:sym typeface="Calibri"/>
            </a:endParaRPr>
          </a:p>
          <a:p>
            <a:pPr indent="-323850" lvl="1" marL="914400" marR="0" rtl="0" algn="l">
              <a:lnSpc>
                <a:spcPct val="100000"/>
              </a:lnSpc>
              <a:spcBef>
                <a:spcPts val="0"/>
              </a:spcBef>
              <a:spcAft>
                <a:spcPts val="0"/>
              </a:spcAft>
              <a:buClr>
                <a:schemeClr val="dk1"/>
              </a:buClr>
              <a:buSzPct val="100000"/>
              <a:buFont typeface="Calibri"/>
              <a:buChar char="○"/>
            </a:pPr>
            <a:r>
              <a:rPr lang="en" sz="2400" u="sng">
                <a:solidFill>
                  <a:schemeClr val="dk1"/>
                </a:solidFill>
                <a:latin typeface="Calibri"/>
                <a:ea typeface="Calibri"/>
                <a:cs typeface="Calibri"/>
                <a:sym typeface="Calibri"/>
              </a:rPr>
              <a:t>S. Paniego</a:t>
            </a:r>
            <a:r>
              <a:rPr lang="en" sz="2400">
                <a:solidFill>
                  <a:schemeClr val="dk1"/>
                </a:solidFill>
                <a:latin typeface="Calibri"/>
                <a:ea typeface="Calibri"/>
                <a:cs typeface="Calibri"/>
                <a:sym typeface="Calibri"/>
              </a:rPr>
              <a:t>, E. Sinohara, and J. M. Cañas, “Autonomous Driving in Traffic with End-to-End Vision-based Deep Learning,” Neurocomputing, 2024. doi: 10.1016/j.neucom.2024.127874. [Online]. Available: https://www.sciencedirect.com/science/article/pii/S0925231224006453</a:t>
            </a:r>
            <a:endParaRPr sz="2400">
              <a:solidFill>
                <a:schemeClr val="dk1"/>
              </a:solidFill>
              <a:highlight>
                <a:srgbClr val="CB0017"/>
              </a:highlight>
              <a:latin typeface="Calibri"/>
              <a:ea typeface="Calibri"/>
              <a:cs typeface="Calibri"/>
              <a:sym typeface="Calibri"/>
            </a:endParaRPr>
          </a:p>
        </p:txBody>
      </p:sp>
      <p:sp>
        <p:nvSpPr>
          <p:cNvPr id="842" name="Google Shape;842;g2e52742f825_0_179"/>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843" name="Google Shape;843;g2e52742f825_0_179"/>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Conclusions and future research</a:t>
            </a:r>
            <a:endParaRPr>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g2e52742f825_0_195"/>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Research contributions</a:t>
            </a:r>
            <a:endParaRPr b="0" sz="3000" strike="noStrike">
              <a:solidFill>
                <a:srgbClr val="AB1E23"/>
              </a:solidFill>
              <a:latin typeface="Arial"/>
              <a:ea typeface="Arial"/>
              <a:cs typeface="Arial"/>
              <a:sym typeface="Arial"/>
            </a:endParaRPr>
          </a:p>
        </p:txBody>
      </p:sp>
      <p:sp>
        <p:nvSpPr>
          <p:cNvPr id="849" name="Google Shape;849;g2e52742f825_0_195"/>
          <p:cNvSpPr txBox="1"/>
          <p:nvPr>
            <p:ph idx="1" type="body"/>
          </p:nvPr>
        </p:nvSpPr>
        <p:spPr>
          <a:xfrm>
            <a:off x="945000" y="810000"/>
            <a:ext cx="7965000" cy="4050000"/>
          </a:xfrm>
          <a:prstGeom prst="rect">
            <a:avLst/>
          </a:prstGeom>
          <a:noFill/>
          <a:ln>
            <a:noFill/>
          </a:ln>
        </p:spPr>
        <p:txBody>
          <a:bodyPr anchorCtr="0" anchor="t" bIns="0" lIns="0" spcFirstLastPara="1" rIns="0" wrap="square" tIns="0">
            <a:normAutofit fontScale="85000" lnSpcReduction="20000"/>
          </a:bodyPr>
          <a:lstStyle/>
          <a:p>
            <a:pPr indent="-358140" lvl="0" marL="457200" marR="0" rtl="0" algn="l">
              <a:lnSpc>
                <a:spcPct val="100000"/>
              </a:lnSpc>
              <a:spcBef>
                <a:spcPts val="0"/>
              </a:spcBef>
              <a:spcAft>
                <a:spcPts val="0"/>
              </a:spcAft>
              <a:buSzPct val="100000"/>
              <a:buFont typeface="Calibri"/>
              <a:buChar char="●"/>
            </a:pPr>
            <a:r>
              <a:rPr b="1" lang="en" sz="2400">
                <a:latin typeface="Calibri"/>
                <a:ea typeface="Calibri"/>
                <a:cs typeface="Calibri"/>
                <a:sym typeface="Calibri"/>
              </a:rPr>
              <a:t>1 manuscript under peer-review:</a:t>
            </a:r>
            <a:endParaRPr b="1"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u="sng">
                <a:solidFill>
                  <a:schemeClr val="dk1"/>
                </a:solidFill>
                <a:latin typeface="Calibri"/>
                <a:ea typeface="Calibri"/>
                <a:cs typeface="Calibri"/>
                <a:sym typeface="Calibri"/>
              </a:rPr>
              <a:t>Sergio Paniego</a:t>
            </a:r>
            <a:r>
              <a:rPr lang="en" sz="2400">
                <a:solidFill>
                  <a:schemeClr val="dk1"/>
                </a:solidFill>
                <a:latin typeface="Calibri"/>
                <a:ea typeface="Calibri"/>
                <a:cs typeface="Calibri"/>
                <a:sym typeface="Calibri"/>
              </a:rPr>
              <a:t>, Roberto Calvo-Palomino, and José María Cañas, “</a:t>
            </a:r>
            <a:r>
              <a:rPr lang="en" sz="2400">
                <a:latin typeface="Calibri"/>
                <a:ea typeface="Calibri"/>
                <a:cs typeface="Calibri"/>
                <a:sym typeface="Calibri"/>
              </a:rPr>
              <a:t>Enhancing End-to-End Control in Autonomous Driving through Kinematic-Infused and Visual Memory Imitation Learning”. </a:t>
            </a:r>
            <a:endParaRPr sz="2400">
              <a:latin typeface="Calibri"/>
              <a:ea typeface="Calibri"/>
              <a:cs typeface="Calibri"/>
              <a:sym typeface="Calibri"/>
            </a:endParaRPr>
          </a:p>
          <a:p>
            <a:pPr indent="-358140" lvl="0" marL="457200" marR="0" rtl="0" algn="l">
              <a:lnSpc>
                <a:spcPct val="100000"/>
              </a:lnSpc>
              <a:spcBef>
                <a:spcPts val="0"/>
              </a:spcBef>
              <a:spcAft>
                <a:spcPts val="0"/>
              </a:spcAft>
              <a:buSzPct val="100000"/>
              <a:buFont typeface="Calibri"/>
              <a:buChar char="●"/>
            </a:pPr>
            <a:r>
              <a:rPr b="1" lang="en" sz="2400">
                <a:latin typeface="Calibri"/>
                <a:ea typeface="Calibri"/>
                <a:cs typeface="Calibri"/>
                <a:sym typeface="Calibri"/>
              </a:rPr>
              <a:t>1 preprint:</a:t>
            </a:r>
            <a:endParaRPr b="1"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u="sng">
                <a:latin typeface="Calibri"/>
                <a:ea typeface="Calibri"/>
                <a:cs typeface="Calibri"/>
                <a:sym typeface="Calibri"/>
              </a:rPr>
              <a:t>S. P. Blanco</a:t>
            </a:r>
            <a:r>
              <a:rPr lang="en" sz="2400">
                <a:latin typeface="Calibri"/>
                <a:ea typeface="Calibri"/>
                <a:cs typeface="Calibri"/>
                <a:sym typeface="Calibri"/>
              </a:rPr>
              <a:t>, S. Mahna, U. A. Mishra, and J. Canas, Memory based neural networks for end-to-end autonomous driving, 2022. arXiv: 2205.12124 [cs.RO]. [256]</a:t>
            </a:r>
            <a:endParaRPr sz="2400">
              <a:latin typeface="Calibri"/>
              <a:ea typeface="Calibri"/>
              <a:cs typeface="Calibri"/>
              <a:sym typeface="Calibri"/>
            </a:endParaRPr>
          </a:p>
          <a:p>
            <a:pPr indent="-358140" lvl="0" marL="457200" marR="0" rtl="0" algn="l">
              <a:lnSpc>
                <a:spcPct val="100000"/>
              </a:lnSpc>
              <a:spcBef>
                <a:spcPts val="0"/>
              </a:spcBef>
              <a:spcAft>
                <a:spcPts val="0"/>
              </a:spcAft>
              <a:buSzPct val="100000"/>
              <a:buFont typeface="Calibri"/>
              <a:buChar char="●"/>
            </a:pPr>
            <a:r>
              <a:rPr b="1" lang="en" sz="2400">
                <a:latin typeface="Calibri"/>
                <a:ea typeface="Calibri"/>
                <a:cs typeface="Calibri"/>
                <a:sym typeface="Calibri"/>
              </a:rPr>
              <a:t>1 workshop paper:</a:t>
            </a:r>
            <a:endParaRPr b="1" sz="2400">
              <a:latin typeface="Calibri"/>
              <a:ea typeface="Calibri"/>
              <a:cs typeface="Calibri"/>
              <a:sym typeface="Calibri"/>
            </a:endParaRPr>
          </a:p>
          <a:p>
            <a:pPr indent="-35814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P. F. de Cabo, R. Lucas, I. Arranz, </a:t>
            </a:r>
            <a:r>
              <a:rPr lang="en" sz="2400" u="sng">
                <a:latin typeface="Calibri"/>
                <a:ea typeface="Calibri"/>
                <a:cs typeface="Calibri"/>
                <a:sym typeface="Calibri"/>
              </a:rPr>
              <a:t>S. Paniego</a:t>
            </a:r>
            <a:r>
              <a:rPr lang="en" sz="2400">
                <a:latin typeface="Calibri"/>
                <a:ea typeface="Calibri"/>
                <a:cs typeface="Calibri"/>
                <a:sym typeface="Calibri"/>
              </a:rPr>
              <a:t>, and J. M. Cañas, “RL-studio: A tool for reinforcement learning methods in robotics,” in ROBOT2022: Fifth Iberian Robotics Conference, Springer International Publishing, Nov. 2022, pp. 502–513.doi: 10.1007/978-3-031-21062-4_41. [Online]. Available: https:// doi.org/10.1007%2F978-3-031-21062-4_41. [257]</a:t>
            </a:r>
            <a:endParaRPr sz="2400">
              <a:latin typeface="Calibri"/>
              <a:ea typeface="Calibri"/>
              <a:cs typeface="Calibri"/>
              <a:sym typeface="Calibri"/>
            </a:endParaRPr>
          </a:p>
        </p:txBody>
      </p:sp>
      <p:sp>
        <p:nvSpPr>
          <p:cNvPr id="850" name="Google Shape;850;g2e52742f825_0_195"/>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851" name="Google Shape;851;g2e52742f825_0_195"/>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Conclusions and future research</a:t>
            </a:r>
            <a:endParaRPr>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g2e52742f825_0_113"/>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Future (current) work 1</a:t>
            </a:r>
            <a:endParaRPr b="0" sz="3000" strike="noStrike">
              <a:solidFill>
                <a:srgbClr val="AB1E23"/>
              </a:solidFill>
              <a:latin typeface="Arial"/>
              <a:ea typeface="Arial"/>
              <a:cs typeface="Arial"/>
              <a:sym typeface="Arial"/>
            </a:endParaRPr>
          </a:p>
        </p:txBody>
      </p:sp>
      <p:sp>
        <p:nvSpPr>
          <p:cNvPr id="857" name="Google Shape;857;g2e52742f825_0_113"/>
          <p:cNvSpPr txBox="1"/>
          <p:nvPr>
            <p:ph idx="1" type="body"/>
          </p:nvPr>
        </p:nvSpPr>
        <p:spPr>
          <a:xfrm>
            <a:off x="945000" y="810000"/>
            <a:ext cx="7965000" cy="9090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Point-to-point E2E navigation using </a:t>
            </a:r>
            <a:r>
              <a:rPr i="1" lang="en" sz="2400">
                <a:latin typeface="Calibri"/>
                <a:ea typeface="Calibri"/>
                <a:cs typeface="Calibri"/>
                <a:sym typeface="Calibri"/>
              </a:rPr>
              <a:t>input commands</a:t>
            </a:r>
            <a:r>
              <a:rPr lang="en" sz="2400">
                <a:latin typeface="Calibri"/>
                <a:ea typeface="Calibri"/>
                <a:cs typeface="Calibri"/>
                <a:sym typeface="Calibri"/>
              </a:rPr>
              <a:t>.</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GSoC project.</a:t>
            </a:r>
            <a:endParaRPr sz="2400">
              <a:latin typeface="Calibri"/>
              <a:ea typeface="Calibri"/>
              <a:cs typeface="Calibri"/>
              <a:sym typeface="Calibri"/>
            </a:endParaRPr>
          </a:p>
        </p:txBody>
      </p:sp>
      <p:sp>
        <p:nvSpPr>
          <p:cNvPr id="858" name="Google Shape;858;g2e52742f825_0_113"/>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descr="In this project, we use an imitation learning approach to train an agent to drive autonomously in CARLA simulator. The agent needs to avoid obstacles and follow high-level commands (follow the lane, left, right, straight) to reach the target location. &#10;code: https://github.com/TheRoboticsClub/gsoc2023-Meiqi_Zhao&#10;To stay tune for more projects, follow us on twitter: https://twitter.com/jderobot" id="859" name="Google Shape;859;g2e52742f825_0_113" title="Showcasing End-to-End Autonomous Driving with Obstacle Avoidance in CARLA Simulator">
            <a:hlinkClick r:id="rId3"/>
          </p:cNvPr>
          <p:cNvPicPr preferRelativeResize="0"/>
          <p:nvPr/>
        </p:nvPicPr>
        <p:blipFill rotWithShape="1">
          <a:blip r:embed="rId4">
            <a:alphaModFix/>
          </a:blip>
          <a:srcRect b="0" l="0" r="0" t="0"/>
          <a:stretch/>
        </p:blipFill>
        <p:spPr>
          <a:xfrm>
            <a:off x="4655025" y="1948650"/>
            <a:ext cx="4365125" cy="2455375"/>
          </a:xfrm>
          <a:prstGeom prst="rect">
            <a:avLst/>
          </a:prstGeom>
          <a:noFill/>
          <a:ln>
            <a:noFill/>
          </a:ln>
        </p:spPr>
      </p:pic>
      <p:sp>
        <p:nvSpPr>
          <p:cNvPr id="860" name="Google Shape;860;g2e52742f825_0_113"/>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Conclusions and future research</a:t>
            </a:r>
            <a:endParaRPr>
              <a:latin typeface="Arial"/>
              <a:ea typeface="Arial"/>
              <a:cs typeface="Arial"/>
              <a:sym typeface="Arial"/>
            </a:endParaRPr>
          </a:p>
        </p:txBody>
      </p:sp>
      <p:pic>
        <p:nvPicPr>
          <p:cNvPr id="861" name="Google Shape;861;g2e52742f825_0_113"/>
          <p:cNvPicPr preferRelativeResize="0"/>
          <p:nvPr/>
        </p:nvPicPr>
        <p:blipFill rotWithShape="1">
          <a:blip r:embed="rId5">
            <a:alphaModFix/>
          </a:blip>
          <a:srcRect b="0" l="0" r="0" t="0"/>
          <a:stretch/>
        </p:blipFill>
        <p:spPr>
          <a:xfrm>
            <a:off x="3178751" y="1147251"/>
            <a:ext cx="611976" cy="611976"/>
          </a:xfrm>
          <a:prstGeom prst="rect">
            <a:avLst/>
          </a:prstGeom>
          <a:noFill/>
          <a:ln>
            <a:noFill/>
          </a:ln>
        </p:spPr>
      </p:pic>
      <p:pic>
        <p:nvPicPr>
          <p:cNvPr id="862" name="Google Shape;862;g2e52742f825_0_113"/>
          <p:cNvPicPr preferRelativeResize="0"/>
          <p:nvPr/>
        </p:nvPicPr>
        <p:blipFill rotWithShape="1">
          <a:blip r:embed="rId6">
            <a:alphaModFix/>
          </a:blip>
          <a:srcRect b="0" l="0" r="0" t="0"/>
          <a:stretch/>
        </p:blipFill>
        <p:spPr>
          <a:xfrm>
            <a:off x="673875" y="2107275"/>
            <a:ext cx="3898123" cy="213812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g2e52742f825_0_120"/>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Future (current) work 2</a:t>
            </a:r>
            <a:endParaRPr b="0" sz="3000" strike="noStrike">
              <a:solidFill>
                <a:srgbClr val="AB1E23"/>
              </a:solidFill>
              <a:latin typeface="Arial"/>
              <a:ea typeface="Arial"/>
              <a:cs typeface="Arial"/>
              <a:sym typeface="Arial"/>
            </a:endParaRPr>
          </a:p>
        </p:txBody>
      </p:sp>
      <p:sp>
        <p:nvSpPr>
          <p:cNvPr id="868" name="Google Shape;868;g2e52742f825_0_120"/>
          <p:cNvSpPr txBox="1"/>
          <p:nvPr>
            <p:ph idx="1" type="body"/>
          </p:nvPr>
        </p:nvSpPr>
        <p:spPr>
          <a:xfrm>
            <a:off x="945000" y="810000"/>
            <a:ext cx="7965000" cy="8985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Transferring current E2E solutions to a real-world vehicle.</a:t>
            </a:r>
            <a:endParaRPr i="1" sz="2400">
              <a:highlight>
                <a:srgbClr val="00FF00"/>
              </a:highlight>
              <a:latin typeface="Calibri"/>
              <a:ea typeface="Calibri"/>
              <a:cs typeface="Calibri"/>
              <a:sym typeface="Calibri"/>
            </a:endParaRPr>
          </a:p>
        </p:txBody>
      </p:sp>
      <p:sp>
        <p:nvSpPr>
          <p:cNvPr id="869" name="Google Shape;869;g2e52742f825_0_12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pic>
        <p:nvPicPr>
          <p:cNvPr id="870" name="Google Shape;870;g2e52742f825_0_120"/>
          <p:cNvPicPr preferRelativeResize="0"/>
          <p:nvPr/>
        </p:nvPicPr>
        <p:blipFill rotWithShape="1">
          <a:blip r:embed="rId3">
            <a:alphaModFix/>
          </a:blip>
          <a:srcRect b="0" l="0" r="0" t="0"/>
          <a:stretch/>
        </p:blipFill>
        <p:spPr>
          <a:xfrm>
            <a:off x="808687" y="3370350"/>
            <a:ext cx="2857190" cy="1605774"/>
          </a:xfrm>
          <a:prstGeom prst="rect">
            <a:avLst/>
          </a:prstGeom>
          <a:noFill/>
          <a:ln>
            <a:noFill/>
          </a:ln>
        </p:spPr>
      </p:pic>
      <p:pic>
        <p:nvPicPr>
          <p:cNvPr id="871" name="Google Shape;871;g2e52742f825_0_120"/>
          <p:cNvPicPr preferRelativeResize="0"/>
          <p:nvPr/>
        </p:nvPicPr>
        <p:blipFill rotWithShape="1">
          <a:blip r:embed="rId4">
            <a:alphaModFix/>
          </a:blip>
          <a:srcRect b="0" l="0" r="0" t="0"/>
          <a:stretch/>
        </p:blipFill>
        <p:spPr>
          <a:xfrm>
            <a:off x="1166063" y="1670113"/>
            <a:ext cx="2142423" cy="1605775"/>
          </a:xfrm>
          <a:prstGeom prst="rect">
            <a:avLst/>
          </a:prstGeom>
          <a:noFill/>
          <a:ln>
            <a:noFill/>
          </a:ln>
        </p:spPr>
      </p:pic>
      <p:sp>
        <p:nvSpPr>
          <p:cNvPr id="872" name="Google Shape;872;g2e52742f825_0_120"/>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Conclusions and future research</a:t>
            </a:r>
            <a:endParaRPr>
              <a:latin typeface="Arial"/>
              <a:ea typeface="Arial"/>
              <a:cs typeface="Arial"/>
              <a:sym typeface="Arial"/>
            </a:endParaRPr>
          </a:p>
        </p:txBody>
      </p:sp>
      <p:pic>
        <p:nvPicPr>
          <p:cNvPr descr="ATLAS vehicle from Autonomous Mobility and Perception Lab (UC3M) driving autonomously using Imitation Learning inside Behavior Metrics application.&#10;&#10;Autonomous Mobility and Perception Lab (UC3M) : https://ampl.uc3m.es/&#10;Behavior Metrics paper: https://roboticslaburjc.github.io/publications/2024/behavior_metrics_an_open_source_assessment_tool_for_autonomous_driving_tasks (https://doi.org/10.1016/j.softx.2024.101702)" id="873" name="Google Shape;873;g2e52742f825_0_120" title="ATLAS in BehaviorMetrics using Imitation Learning">
            <a:hlinkClick r:id="rId5"/>
          </p:cNvPr>
          <p:cNvPicPr preferRelativeResize="0"/>
          <p:nvPr/>
        </p:nvPicPr>
        <p:blipFill rotWithShape="1">
          <a:blip r:embed="rId6">
            <a:alphaModFix/>
          </a:blip>
          <a:srcRect b="0" l="0" r="0" t="0"/>
          <a:stretch/>
        </p:blipFill>
        <p:spPr>
          <a:xfrm>
            <a:off x="3855200" y="1708503"/>
            <a:ext cx="5130250" cy="28857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1000"/>
                                        <p:tgtEl>
                                          <p:spTgt spid="8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e48a528fe3_0_84"/>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Range of application</a:t>
            </a:r>
            <a:endParaRPr b="0" sz="3000" strike="noStrike">
              <a:solidFill>
                <a:srgbClr val="AB1E23"/>
              </a:solidFill>
              <a:latin typeface="Arial"/>
              <a:ea typeface="Arial"/>
              <a:cs typeface="Arial"/>
              <a:sym typeface="Arial"/>
            </a:endParaRPr>
          </a:p>
        </p:txBody>
      </p:sp>
      <p:sp>
        <p:nvSpPr>
          <p:cNvPr id="208" name="Google Shape;208;g2e48a528fe3_0_84"/>
          <p:cNvSpPr txBox="1"/>
          <p:nvPr>
            <p:ph idx="1" type="body"/>
          </p:nvPr>
        </p:nvSpPr>
        <p:spPr>
          <a:xfrm>
            <a:off x="945000" y="810000"/>
            <a:ext cx="7965000" cy="18525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Diverse range of environments and weather conditions.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Urban scenarios, roads, highways. </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Use of maps.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Vast range of vehicle types.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Robustness is key (high-speed motion and passengers).</a:t>
            </a:r>
            <a:endParaRPr sz="2400">
              <a:latin typeface="Calibri"/>
              <a:ea typeface="Calibri"/>
              <a:cs typeface="Calibri"/>
              <a:sym typeface="Calibri"/>
            </a:endParaRPr>
          </a:p>
        </p:txBody>
      </p:sp>
      <p:sp>
        <p:nvSpPr>
          <p:cNvPr id="209" name="Google Shape;209;g2e48a528fe3_0_84"/>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210" name="Google Shape;210;g2e48a528fe3_0_84"/>
          <p:cNvSpPr txBox="1"/>
          <p:nvPr>
            <p:ph idx="11" type="ftr"/>
          </p:nvPr>
        </p:nvSpPr>
        <p:spPr>
          <a:xfrm rot="-5400000">
            <a:off x="-1435650"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pic>
        <p:nvPicPr>
          <p:cNvPr id="211" name="Google Shape;211;g2e48a528fe3_0_84"/>
          <p:cNvPicPr preferRelativeResize="0"/>
          <p:nvPr/>
        </p:nvPicPr>
        <p:blipFill rotWithShape="1">
          <a:blip r:embed="rId3">
            <a:alphaModFix/>
          </a:blip>
          <a:srcRect b="0" l="0" r="0" t="0"/>
          <a:stretch/>
        </p:blipFill>
        <p:spPr>
          <a:xfrm>
            <a:off x="2691550" y="2631525"/>
            <a:ext cx="4653400" cy="25119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g2e52742f825_0_127"/>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Future (current) work 3</a:t>
            </a:r>
            <a:endParaRPr b="0" sz="3000" strike="noStrike">
              <a:solidFill>
                <a:srgbClr val="AB1E23"/>
              </a:solidFill>
              <a:latin typeface="Arial"/>
              <a:ea typeface="Arial"/>
              <a:cs typeface="Arial"/>
              <a:sym typeface="Arial"/>
            </a:endParaRPr>
          </a:p>
        </p:txBody>
      </p:sp>
      <p:sp>
        <p:nvSpPr>
          <p:cNvPr id="879" name="Google Shape;879;g2e52742f825_0_127"/>
          <p:cNvSpPr txBox="1"/>
          <p:nvPr>
            <p:ph idx="1" type="body"/>
          </p:nvPr>
        </p:nvSpPr>
        <p:spPr>
          <a:xfrm>
            <a:off x="945000" y="810000"/>
            <a:ext cx="7965000" cy="11499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E2E autonomous driving modulated with text-based instructions (LLMs).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GSoC project.</a:t>
            </a:r>
            <a:endParaRPr sz="2400">
              <a:latin typeface="Calibri"/>
              <a:ea typeface="Calibri"/>
              <a:cs typeface="Calibri"/>
              <a:sym typeface="Calibri"/>
            </a:endParaRPr>
          </a:p>
        </p:txBody>
      </p:sp>
      <p:sp>
        <p:nvSpPr>
          <p:cNvPr id="880" name="Google Shape;880;g2e52742f825_0_127"/>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881" name="Google Shape;881;g2e52742f825_0_127"/>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Conclusions and future research</a:t>
            </a:r>
            <a:endParaRPr>
              <a:latin typeface="Arial"/>
              <a:ea typeface="Arial"/>
              <a:cs typeface="Arial"/>
              <a:sym typeface="Arial"/>
            </a:endParaRPr>
          </a:p>
        </p:txBody>
      </p:sp>
      <p:pic>
        <p:nvPicPr>
          <p:cNvPr id="882" name="Google Shape;882;g2e52742f825_0_127"/>
          <p:cNvPicPr preferRelativeResize="0"/>
          <p:nvPr/>
        </p:nvPicPr>
        <p:blipFill rotWithShape="1">
          <a:blip r:embed="rId3">
            <a:alphaModFix/>
          </a:blip>
          <a:srcRect b="0" l="0" r="0" t="0"/>
          <a:stretch/>
        </p:blipFill>
        <p:spPr>
          <a:xfrm>
            <a:off x="3200626" y="1479076"/>
            <a:ext cx="611976" cy="611976"/>
          </a:xfrm>
          <a:prstGeom prst="rect">
            <a:avLst/>
          </a:prstGeom>
          <a:noFill/>
          <a:ln>
            <a:noFill/>
          </a:ln>
        </p:spPr>
      </p:pic>
      <p:pic>
        <p:nvPicPr>
          <p:cNvPr id="883" name="Google Shape;883;g2e52742f825_0_127"/>
          <p:cNvPicPr preferRelativeResize="0"/>
          <p:nvPr/>
        </p:nvPicPr>
        <p:blipFill rotWithShape="1">
          <a:blip r:embed="rId4">
            <a:alphaModFix/>
          </a:blip>
          <a:srcRect b="0" l="0" r="0" t="0"/>
          <a:stretch/>
        </p:blipFill>
        <p:spPr>
          <a:xfrm>
            <a:off x="2456360" y="2128650"/>
            <a:ext cx="5123777" cy="2810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g2e52742f825_0_141"/>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Future (current) work 4, 5, 6</a:t>
            </a:r>
            <a:endParaRPr b="0" sz="3000" strike="noStrike">
              <a:solidFill>
                <a:srgbClr val="AB1E23"/>
              </a:solidFill>
              <a:latin typeface="Arial"/>
              <a:ea typeface="Arial"/>
              <a:cs typeface="Arial"/>
              <a:sym typeface="Arial"/>
            </a:endParaRPr>
          </a:p>
        </p:txBody>
      </p:sp>
      <p:sp>
        <p:nvSpPr>
          <p:cNvPr id="889" name="Google Shape;889;g2e52742f825_0_141"/>
          <p:cNvSpPr txBox="1"/>
          <p:nvPr>
            <p:ph idx="1" type="body"/>
          </p:nvPr>
        </p:nvSpPr>
        <p:spPr>
          <a:xfrm>
            <a:off x="945000" y="810000"/>
            <a:ext cx="7965000" cy="11133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Exploration of E2E autonomous driving in unstructured environments.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TFM co-direction.</a:t>
            </a:r>
            <a:endParaRPr sz="2400">
              <a:latin typeface="Calibri"/>
              <a:ea typeface="Calibri"/>
              <a:cs typeface="Calibri"/>
              <a:sym typeface="Calibri"/>
            </a:endParaRPr>
          </a:p>
        </p:txBody>
      </p:sp>
      <p:sp>
        <p:nvSpPr>
          <p:cNvPr id="890" name="Google Shape;890;g2e52742f825_0_14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891" name="Google Shape;891;g2e52742f825_0_141"/>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Conclusions and future research</a:t>
            </a:r>
            <a:endParaRPr>
              <a:latin typeface="Arial"/>
              <a:ea typeface="Arial"/>
              <a:cs typeface="Arial"/>
              <a:sym typeface="Arial"/>
            </a:endParaRPr>
          </a:p>
        </p:txBody>
      </p:sp>
      <p:pic>
        <p:nvPicPr>
          <p:cNvPr id="892" name="Google Shape;892;g2e52742f825_0_141"/>
          <p:cNvPicPr preferRelativeResize="0"/>
          <p:nvPr/>
        </p:nvPicPr>
        <p:blipFill rotWithShape="1">
          <a:blip r:embed="rId3">
            <a:alphaModFix/>
          </a:blip>
          <a:srcRect b="0" l="0" r="0" t="0"/>
          <a:stretch/>
        </p:blipFill>
        <p:spPr>
          <a:xfrm>
            <a:off x="3752825" y="1259300"/>
            <a:ext cx="4524700" cy="1792650"/>
          </a:xfrm>
          <a:prstGeom prst="rect">
            <a:avLst/>
          </a:prstGeom>
          <a:noFill/>
          <a:ln>
            <a:noFill/>
          </a:ln>
        </p:spPr>
      </p:pic>
      <p:sp>
        <p:nvSpPr>
          <p:cNvPr id="893" name="Google Shape;893;g2e52742f825_0_141"/>
          <p:cNvSpPr txBox="1"/>
          <p:nvPr>
            <p:ph idx="1" type="body"/>
          </p:nvPr>
        </p:nvSpPr>
        <p:spPr>
          <a:xfrm>
            <a:off x="945000" y="3130813"/>
            <a:ext cx="7965000" cy="5310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Exploration of E2E autonomous driving in aerial vehicles.</a:t>
            </a:r>
            <a:endParaRPr sz="2400">
              <a:latin typeface="Calibri"/>
              <a:ea typeface="Calibri"/>
              <a:cs typeface="Calibri"/>
              <a:sym typeface="Calibri"/>
            </a:endParaRPr>
          </a:p>
        </p:txBody>
      </p:sp>
      <p:sp>
        <p:nvSpPr>
          <p:cNvPr id="894" name="Google Shape;894;g2e52742f825_0_141"/>
          <p:cNvSpPr txBox="1"/>
          <p:nvPr>
            <p:ph idx="1" type="body"/>
          </p:nvPr>
        </p:nvSpPr>
        <p:spPr>
          <a:xfrm>
            <a:off x="945000" y="3930650"/>
            <a:ext cx="7965000" cy="669600"/>
          </a:xfrm>
          <a:prstGeom prst="rect">
            <a:avLst/>
          </a:prstGeom>
          <a:noFill/>
          <a:ln>
            <a:noFill/>
          </a:ln>
        </p:spPr>
        <p:txBody>
          <a:bodyPr anchorCtr="0" anchor="t" bIns="0" lIns="0" spcFirstLastPara="1" rIns="0" wrap="square" tIns="0">
            <a:normAutofit lnSpcReduction="10000"/>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Combination of driving experts.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TFG co-direction.</a:t>
            </a:r>
            <a:endParaRPr sz="2400">
              <a:latin typeface="Calibri"/>
              <a:ea typeface="Calibri"/>
              <a:cs typeface="Calibri"/>
              <a:sym typeface="Calibri"/>
            </a:endParaRPr>
          </a:p>
        </p:txBody>
      </p:sp>
      <p:pic>
        <p:nvPicPr>
          <p:cNvPr id="895" name="Google Shape;895;g2e52742f825_0_141"/>
          <p:cNvPicPr preferRelativeResize="0"/>
          <p:nvPr/>
        </p:nvPicPr>
        <p:blipFill rotWithShape="1">
          <a:blip r:embed="rId4">
            <a:alphaModFix/>
          </a:blip>
          <a:srcRect b="0" l="0" r="0" t="0"/>
          <a:stretch/>
        </p:blipFill>
        <p:spPr>
          <a:xfrm>
            <a:off x="7602525" y="3456550"/>
            <a:ext cx="675000" cy="675000"/>
          </a:xfrm>
          <a:prstGeom prst="rect">
            <a:avLst/>
          </a:prstGeom>
          <a:noFill/>
          <a:ln>
            <a:noFill/>
          </a:ln>
        </p:spPr>
      </p:pic>
      <p:pic>
        <p:nvPicPr>
          <p:cNvPr id="896" name="Google Shape;896;g2e52742f825_0_141"/>
          <p:cNvPicPr preferRelativeResize="0"/>
          <p:nvPr/>
        </p:nvPicPr>
        <p:blipFill rotWithShape="1">
          <a:blip r:embed="rId5">
            <a:alphaModFix/>
          </a:blip>
          <a:srcRect b="0" l="0" r="0" t="0"/>
          <a:stretch/>
        </p:blipFill>
        <p:spPr>
          <a:xfrm>
            <a:off x="5389650" y="4018350"/>
            <a:ext cx="611725" cy="6117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g2e75310c421_0_20"/>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Materials</a:t>
            </a:r>
            <a:endParaRPr b="0" sz="3000" strike="noStrike">
              <a:solidFill>
                <a:srgbClr val="AB1E23"/>
              </a:solidFill>
              <a:latin typeface="Arial"/>
              <a:ea typeface="Arial"/>
              <a:cs typeface="Arial"/>
              <a:sym typeface="Arial"/>
            </a:endParaRPr>
          </a:p>
        </p:txBody>
      </p:sp>
      <p:sp>
        <p:nvSpPr>
          <p:cNvPr id="902" name="Google Shape;902;g2e75310c421_0_20"/>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903" name="Google Shape;903;g2e75310c421_0_20"/>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Conclusions and future research</a:t>
            </a:r>
            <a:endParaRPr>
              <a:latin typeface="Arial"/>
              <a:ea typeface="Arial"/>
              <a:cs typeface="Arial"/>
              <a:sym typeface="Arial"/>
            </a:endParaRPr>
          </a:p>
        </p:txBody>
      </p:sp>
      <p:pic>
        <p:nvPicPr>
          <p:cNvPr id="904" name="Google Shape;904;g2e75310c421_0_20"/>
          <p:cNvPicPr preferRelativeResize="0"/>
          <p:nvPr/>
        </p:nvPicPr>
        <p:blipFill>
          <a:blip r:embed="rId3">
            <a:alphaModFix/>
          </a:blip>
          <a:stretch>
            <a:fillRect/>
          </a:stretch>
        </p:blipFill>
        <p:spPr>
          <a:xfrm>
            <a:off x="3387700" y="941200"/>
            <a:ext cx="3261100" cy="32611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g2e63bd72d8b_0_197"/>
          <p:cNvSpPr txBox="1"/>
          <p:nvPr>
            <p:ph type="title"/>
          </p:nvPr>
        </p:nvSpPr>
        <p:spPr>
          <a:xfrm>
            <a:off x="960276" y="1640400"/>
            <a:ext cx="7416600" cy="1226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3000"/>
              <a:buFont typeface="Gill Sans"/>
              <a:buNone/>
            </a:pPr>
            <a:r>
              <a:rPr b="1" lang="en" sz="3000">
                <a:solidFill>
                  <a:schemeClr val="dk1"/>
                </a:solidFill>
                <a:latin typeface="Gill Sans"/>
                <a:ea typeface="Gill Sans"/>
                <a:cs typeface="Gill Sans"/>
                <a:sym typeface="Gill Sans"/>
              </a:rPr>
              <a:t>End-to-end Vision-based Autonomous Driving using Deep Learning</a:t>
            </a:r>
            <a:endParaRPr sz="3000">
              <a:latin typeface="Gill Sans"/>
              <a:ea typeface="Gill Sans"/>
              <a:cs typeface="Gill Sans"/>
              <a:sym typeface="Gill Sans"/>
            </a:endParaRPr>
          </a:p>
        </p:txBody>
      </p:sp>
      <p:sp>
        <p:nvSpPr>
          <p:cNvPr id="910" name="Google Shape;910;g2e63bd72d8b_0_197"/>
          <p:cNvSpPr txBox="1"/>
          <p:nvPr/>
        </p:nvSpPr>
        <p:spPr>
          <a:xfrm>
            <a:off x="3168575" y="4532225"/>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g2e63bd72d8b_0_197"/>
          <p:cNvSpPr txBox="1"/>
          <p:nvPr/>
        </p:nvSpPr>
        <p:spPr>
          <a:xfrm>
            <a:off x="1242000" y="2935074"/>
            <a:ext cx="6853200" cy="2208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Author</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Gill Sans"/>
                <a:ea typeface="Gill Sans"/>
                <a:cs typeface="Gill Sans"/>
                <a:sym typeface="Gill Sans"/>
              </a:rPr>
              <a:t>Sergio Paniego Blanco</a:t>
            </a:r>
            <a:endParaRPr b="0" i="1"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Supervisor</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Gill Sans"/>
                <a:ea typeface="Gill Sans"/>
                <a:cs typeface="Gill Sans"/>
                <a:sym typeface="Gill Sans"/>
              </a:rPr>
              <a:t>José María Cañas Plaza</a:t>
            </a:r>
            <a:endParaRPr b="0" i="1"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Doctoral Program in Information and Communications Technologies</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International Doctoral School</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2024</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Gill Sans"/>
                <a:ea typeface="Gill Sans"/>
                <a:cs typeface="Gill Sans"/>
                <a:sym typeface="Gill Sans"/>
              </a:rPr>
              <a:t>@sergiopaniego</a:t>
            </a:r>
            <a:endParaRPr b="0" i="0" sz="1400" u="none" cap="none" strike="noStrike">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1400"/>
              <a:buFont typeface="Arial"/>
              <a:buNone/>
            </a:pPr>
            <a:r>
              <a:rPr b="0" i="0" lang="en" sz="1400" u="sng" cap="none" strike="noStrike">
                <a:solidFill>
                  <a:schemeClr val="hlink"/>
                </a:solidFill>
                <a:latin typeface="Gill Sans"/>
                <a:ea typeface="Gill Sans"/>
                <a:cs typeface="Gill Sans"/>
                <a:sym typeface="Gill Sans"/>
                <a:hlinkClick r:id="rId3"/>
              </a:rPr>
              <a:t>sergio.paniego@urjc.es</a:t>
            </a:r>
            <a:endParaRPr b="0" i="0" sz="1400" u="none" cap="none" strike="noStrike">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1400"/>
              <a:buFont typeface="Arial"/>
              <a:buNone/>
            </a:pPr>
            <a:r>
              <a:rPr b="0" i="0" lang="en" sz="1400" u="sng" cap="none" strike="noStrike">
                <a:solidFill>
                  <a:schemeClr val="hlink"/>
                </a:solidFill>
                <a:latin typeface="Gill Sans"/>
                <a:ea typeface="Gill Sans"/>
                <a:cs typeface="Gill Sans"/>
                <a:sym typeface="Gill Sans"/>
                <a:hlinkClick r:id="rId4"/>
              </a:rPr>
              <a:t>https://sergiopaniego.github.io/</a:t>
            </a:r>
            <a:endParaRPr b="0" i="0" sz="1100" u="none" cap="none" strike="noStrike">
              <a:solidFill>
                <a:srgbClr val="000000"/>
              </a:solidFill>
              <a:latin typeface="Gill Sans"/>
              <a:ea typeface="Gill Sans"/>
              <a:cs typeface="Gill Sans"/>
              <a:sym typeface="Gill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g2e52742f825_0_162"/>
          <p:cNvSpPr txBox="1"/>
          <p:nvPr>
            <p:ph idx="11" type="ftr"/>
          </p:nvPr>
        </p:nvSpPr>
        <p:spPr>
          <a:xfrm rot="-5400000">
            <a:off x="-1491225" y="2288415"/>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t>RoboticsLabURJC</a:t>
            </a:r>
            <a:endParaRPr/>
          </a:p>
        </p:txBody>
      </p:sp>
      <p:sp>
        <p:nvSpPr>
          <p:cNvPr id="917" name="Google Shape;917;g2e52742f825_0_162"/>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b="0" lang="en" sz="1800" strike="noStrike">
                <a:solidFill>
                  <a:srgbClr val="FFFFFF"/>
                </a:solidFill>
                <a:latin typeface="Times New Roman"/>
                <a:ea typeface="Times New Roman"/>
                <a:cs typeface="Times New Roman"/>
                <a:sym typeface="Times New Roman"/>
              </a:rPr>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g2e75310c421_0_1"/>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E2E vs modular</a:t>
            </a:r>
            <a:endParaRPr b="0" sz="3000" strike="noStrike">
              <a:solidFill>
                <a:srgbClr val="AB1E23"/>
              </a:solidFill>
              <a:latin typeface="Arial"/>
              <a:ea typeface="Arial"/>
              <a:cs typeface="Arial"/>
              <a:sym typeface="Arial"/>
            </a:endParaRPr>
          </a:p>
        </p:txBody>
      </p:sp>
      <p:sp>
        <p:nvSpPr>
          <p:cNvPr id="923" name="Google Shape;923;g2e75310c421_0_1"/>
          <p:cNvSpPr txBox="1"/>
          <p:nvPr>
            <p:ph idx="1" type="body"/>
          </p:nvPr>
        </p:nvSpPr>
        <p:spPr>
          <a:xfrm>
            <a:off x="945000" y="810000"/>
            <a:ext cx="7965000" cy="3918300"/>
          </a:xfrm>
          <a:prstGeom prst="rect">
            <a:avLst/>
          </a:prstGeom>
          <a:noFill/>
          <a:ln>
            <a:noFill/>
          </a:ln>
        </p:spPr>
        <p:txBody>
          <a:bodyPr anchorCtr="0" anchor="t" bIns="0" lIns="0" spcFirstLastPara="1" rIns="0" wrap="square" tIns="0">
            <a:normAutofit fontScale="70000" lnSpcReduction="10000"/>
          </a:bodyPr>
          <a:lstStyle/>
          <a:p>
            <a:pPr indent="-33528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“End-to-end Autonomous Driving: Challenges and Frontiers”</a:t>
            </a:r>
            <a:endParaRPr sz="2400">
              <a:latin typeface="Calibri"/>
              <a:ea typeface="Calibri"/>
              <a:cs typeface="Calibri"/>
              <a:sym typeface="Calibri"/>
            </a:endParaRPr>
          </a:p>
          <a:p>
            <a:pPr indent="-33528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Advantages:</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Simplicity in combining perception, </a:t>
            </a:r>
            <a:r>
              <a:rPr lang="en" sz="2400">
                <a:latin typeface="Calibri"/>
                <a:ea typeface="Calibri"/>
                <a:cs typeface="Calibri"/>
                <a:sym typeface="Calibri"/>
              </a:rPr>
              <a:t>prediction</a:t>
            </a:r>
            <a:r>
              <a:rPr lang="en" sz="2400">
                <a:latin typeface="Calibri"/>
                <a:ea typeface="Calibri"/>
                <a:cs typeface="Calibri"/>
                <a:sym typeface="Calibri"/>
              </a:rPr>
              <a:t>, and planning into a single model.</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The whole system is optimized towards the ultimate task of planning/control.</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More computationally efficient.</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Data-driven optimization has the potential to improve the system by simply scaling training resources.</a:t>
            </a:r>
            <a:endParaRPr sz="2400">
              <a:latin typeface="Calibri"/>
              <a:ea typeface="Calibri"/>
              <a:cs typeface="Calibri"/>
              <a:sym typeface="Calibri"/>
            </a:endParaRPr>
          </a:p>
          <a:p>
            <a:pPr indent="-335280" lvl="0" marL="4572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Limitations/Challenges:</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Handling different input modalities.</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Visual abstraction.</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World model learning.</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Multi-task frameworks.</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Inefficient experts and Policy distillation.</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Lack of interpretability.</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Causal confusion.</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Lack of Robustness.</a:t>
            </a:r>
            <a:endParaRPr sz="2400">
              <a:latin typeface="Calibri"/>
              <a:ea typeface="Calibri"/>
              <a:cs typeface="Calibri"/>
              <a:sym typeface="Calibri"/>
            </a:endParaRPr>
          </a:p>
          <a:p>
            <a:pPr indent="-335280" lvl="1" marL="914400" marR="0" rtl="0" algn="l">
              <a:lnSpc>
                <a:spcPct val="100000"/>
              </a:lnSpc>
              <a:spcBef>
                <a:spcPts val="0"/>
              </a:spcBef>
              <a:spcAft>
                <a:spcPts val="0"/>
              </a:spcAft>
              <a:buSzPct val="100000"/>
              <a:buFont typeface="Calibri"/>
              <a:buChar char="○"/>
            </a:pPr>
            <a:r>
              <a:rPr lang="en" sz="2400">
                <a:latin typeface="Calibri"/>
                <a:ea typeface="Calibri"/>
                <a:cs typeface="Calibri"/>
                <a:sym typeface="Calibri"/>
              </a:rPr>
              <a:t>…</a:t>
            </a:r>
            <a:endParaRPr sz="2400">
              <a:latin typeface="Calibri"/>
              <a:ea typeface="Calibri"/>
              <a:cs typeface="Calibri"/>
              <a:sym typeface="Calibri"/>
            </a:endParaRPr>
          </a:p>
        </p:txBody>
      </p:sp>
      <p:sp>
        <p:nvSpPr>
          <p:cNvPr id="924" name="Google Shape;924;g2e75310c421_0_1"/>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925" name="Google Shape;925;g2e75310c421_0_1"/>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E2E vs modular</a:t>
            </a:r>
            <a:endParaRPr>
              <a:latin typeface="Arial"/>
              <a:ea typeface="Arial"/>
              <a:cs typeface="Arial"/>
              <a:sym typeface="Arial"/>
            </a:endParaRPr>
          </a:p>
        </p:txBody>
      </p:sp>
      <p:pic>
        <p:nvPicPr>
          <p:cNvPr id="926" name="Google Shape;926;g2e75310c421_0_1"/>
          <p:cNvPicPr preferRelativeResize="0"/>
          <p:nvPr/>
        </p:nvPicPr>
        <p:blipFill>
          <a:blip r:embed="rId3">
            <a:alphaModFix/>
          </a:blip>
          <a:stretch>
            <a:fillRect/>
          </a:stretch>
        </p:blipFill>
        <p:spPr>
          <a:xfrm>
            <a:off x="4495100" y="3828775"/>
            <a:ext cx="4648901" cy="1314725"/>
          </a:xfrm>
          <a:prstGeom prst="rect">
            <a:avLst/>
          </a:prstGeom>
          <a:noFill/>
          <a:ln>
            <a:noFill/>
          </a:ln>
        </p:spPr>
      </p:pic>
      <p:pic>
        <p:nvPicPr>
          <p:cNvPr id="927" name="Google Shape;927;g2e75310c421_0_1"/>
          <p:cNvPicPr preferRelativeResize="0"/>
          <p:nvPr/>
        </p:nvPicPr>
        <p:blipFill>
          <a:blip r:embed="rId4">
            <a:alphaModFix/>
          </a:blip>
          <a:stretch>
            <a:fillRect/>
          </a:stretch>
        </p:blipFill>
        <p:spPr>
          <a:xfrm>
            <a:off x="6039600" y="2200175"/>
            <a:ext cx="2208800" cy="16286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g2e75310c421_0_8"/>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Transferring to real world</a:t>
            </a:r>
            <a:endParaRPr b="0" sz="3000" strike="noStrike">
              <a:solidFill>
                <a:srgbClr val="AB1E23"/>
              </a:solidFill>
              <a:latin typeface="Arial"/>
              <a:ea typeface="Arial"/>
              <a:cs typeface="Arial"/>
              <a:sym typeface="Arial"/>
            </a:endParaRPr>
          </a:p>
        </p:txBody>
      </p:sp>
      <p:sp>
        <p:nvSpPr>
          <p:cNvPr id="933" name="Google Shape;933;g2e75310c421_0_8"/>
          <p:cNvSpPr txBox="1"/>
          <p:nvPr>
            <p:ph idx="1" type="body"/>
          </p:nvPr>
        </p:nvSpPr>
        <p:spPr>
          <a:xfrm>
            <a:off x="945000" y="1894450"/>
            <a:ext cx="7965000" cy="11571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Domain adaptation.</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Increase sensor coverage.</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Incorporate</a:t>
            </a:r>
            <a:r>
              <a:rPr lang="en" sz="2400">
                <a:latin typeface="Calibri"/>
                <a:ea typeface="Calibri"/>
                <a:cs typeface="Calibri"/>
                <a:sym typeface="Calibri"/>
              </a:rPr>
              <a:t> real-world data into training.</a:t>
            </a:r>
            <a:endParaRPr sz="2400">
              <a:latin typeface="Calibri"/>
              <a:ea typeface="Calibri"/>
              <a:cs typeface="Calibri"/>
              <a:sym typeface="Calibri"/>
            </a:endParaRPr>
          </a:p>
        </p:txBody>
      </p:sp>
      <p:sp>
        <p:nvSpPr>
          <p:cNvPr id="934" name="Google Shape;934;g2e75310c421_0_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935" name="Google Shape;935;g2e75310c421_0_8"/>
          <p:cNvSpPr txBox="1"/>
          <p:nvPr>
            <p:ph idx="11" type="ftr"/>
          </p:nvPr>
        </p:nvSpPr>
        <p:spPr>
          <a:xfrm rot="-5400000">
            <a:off x="-1435650" y="229569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Transferring to real world</a:t>
            </a:r>
            <a:endParaRPr>
              <a:latin typeface="Arial"/>
              <a:ea typeface="Arial"/>
              <a:cs typeface="Arial"/>
              <a:sym typeface="Arial"/>
            </a:endParaRPr>
          </a:p>
        </p:txBody>
      </p:sp>
      <p:pic>
        <p:nvPicPr>
          <p:cNvPr id="936" name="Google Shape;936;g2e75310c421_0_8"/>
          <p:cNvPicPr preferRelativeResize="0"/>
          <p:nvPr/>
        </p:nvPicPr>
        <p:blipFill>
          <a:blip r:embed="rId3">
            <a:alphaModFix/>
          </a:blip>
          <a:stretch>
            <a:fillRect/>
          </a:stretch>
        </p:blipFill>
        <p:spPr>
          <a:xfrm>
            <a:off x="4495100" y="3828775"/>
            <a:ext cx="4648901" cy="13147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2e52742f825_0_492"/>
          <p:cNvSpPr txBox="1"/>
          <p:nvPr>
            <p:ph type="title"/>
          </p:nvPr>
        </p:nvSpPr>
        <p:spPr>
          <a:xfrm>
            <a:off x="960276" y="1640400"/>
            <a:ext cx="7416600" cy="1226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3000"/>
              <a:buFont typeface="Gill Sans"/>
              <a:buNone/>
            </a:pPr>
            <a:r>
              <a:rPr b="1" lang="en" sz="3000">
                <a:solidFill>
                  <a:schemeClr val="dk1"/>
                </a:solidFill>
                <a:latin typeface="Gill Sans"/>
                <a:ea typeface="Gill Sans"/>
                <a:cs typeface="Gill Sans"/>
                <a:sym typeface="Gill Sans"/>
              </a:rPr>
              <a:t>End-to-end Vision-based Autonomous Driving using Deep Learning</a:t>
            </a:r>
            <a:endParaRPr sz="3000">
              <a:latin typeface="Gill Sans"/>
              <a:ea typeface="Gill Sans"/>
              <a:cs typeface="Gill Sans"/>
              <a:sym typeface="Gill Sans"/>
            </a:endParaRPr>
          </a:p>
        </p:txBody>
      </p:sp>
      <p:sp>
        <p:nvSpPr>
          <p:cNvPr id="942" name="Google Shape;942;g2e52742f825_0_492"/>
          <p:cNvSpPr txBox="1"/>
          <p:nvPr/>
        </p:nvSpPr>
        <p:spPr>
          <a:xfrm>
            <a:off x="3168575" y="4532225"/>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g2e52742f825_0_492"/>
          <p:cNvSpPr txBox="1"/>
          <p:nvPr/>
        </p:nvSpPr>
        <p:spPr>
          <a:xfrm>
            <a:off x="1242000" y="2935074"/>
            <a:ext cx="6853200" cy="2208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Author</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Gill Sans"/>
                <a:ea typeface="Gill Sans"/>
                <a:cs typeface="Gill Sans"/>
                <a:sym typeface="Gill Sans"/>
              </a:rPr>
              <a:t>Sergio Paniego Blanco</a:t>
            </a:r>
            <a:endParaRPr b="0" i="1"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Supervisor</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Gill Sans"/>
                <a:ea typeface="Gill Sans"/>
                <a:cs typeface="Gill Sans"/>
                <a:sym typeface="Gill Sans"/>
              </a:rPr>
              <a:t>José María Cañas Plaza</a:t>
            </a:r>
            <a:endParaRPr b="0" i="1"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Doctoral Program in Information and Communications Technologies</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International Doctoral School</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Gill Sans"/>
                <a:ea typeface="Gill Sans"/>
                <a:cs typeface="Gill Sans"/>
                <a:sym typeface="Gill Sans"/>
              </a:rPr>
              <a:t>2024</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Gill Sans"/>
                <a:ea typeface="Gill Sans"/>
                <a:cs typeface="Gill Sans"/>
                <a:sym typeface="Gill Sans"/>
              </a:rPr>
              <a:t>@sergiopaniego</a:t>
            </a:r>
            <a:endParaRPr b="0" i="0" sz="1400" u="none" cap="none" strike="noStrike">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1400"/>
              <a:buFont typeface="Arial"/>
              <a:buNone/>
            </a:pPr>
            <a:r>
              <a:rPr b="0" i="0" lang="en" sz="1400" u="sng" cap="none" strike="noStrike">
                <a:solidFill>
                  <a:schemeClr val="hlink"/>
                </a:solidFill>
                <a:latin typeface="Gill Sans"/>
                <a:ea typeface="Gill Sans"/>
                <a:cs typeface="Gill Sans"/>
                <a:sym typeface="Gill Sans"/>
                <a:hlinkClick r:id="rId3"/>
              </a:rPr>
              <a:t>sergio.paniego@urjc.es</a:t>
            </a:r>
            <a:endParaRPr b="0" i="0" sz="1400" u="none" cap="none" strike="noStrike">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1400"/>
              <a:buFont typeface="Arial"/>
              <a:buNone/>
            </a:pPr>
            <a:r>
              <a:rPr b="0" i="0" lang="en" sz="1400" u="sng" cap="none" strike="noStrike">
                <a:solidFill>
                  <a:schemeClr val="hlink"/>
                </a:solidFill>
                <a:latin typeface="Gill Sans"/>
                <a:ea typeface="Gill Sans"/>
                <a:cs typeface="Gill Sans"/>
                <a:sym typeface="Gill Sans"/>
                <a:hlinkClick r:id="rId4"/>
              </a:rPr>
              <a:t>https://sergiopaniego.github.io/</a:t>
            </a:r>
            <a:endParaRPr b="0" i="0" sz="1100" u="none" cap="none" strike="noStrike">
              <a:solidFill>
                <a:srgbClr val="000000"/>
              </a:solidFill>
              <a:latin typeface="Gill Sans"/>
              <a:ea typeface="Gill Sans"/>
              <a:cs typeface="Gill Sans"/>
              <a:sym typeface="Gill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e48a528fe3_0_98"/>
          <p:cNvSpPr txBox="1"/>
          <p:nvPr>
            <p:ph type="title"/>
          </p:nvPr>
        </p:nvSpPr>
        <p:spPr>
          <a:xfrm>
            <a:off x="1350000" y="150660"/>
            <a:ext cx="7336500" cy="444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AB1E23"/>
              </a:buClr>
              <a:buSzPts val="3000"/>
              <a:buFont typeface="Arial"/>
              <a:buNone/>
            </a:pPr>
            <a:r>
              <a:rPr lang="en" sz="3000">
                <a:solidFill>
                  <a:srgbClr val="AB1E23"/>
                </a:solidFill>
              </a:rPr>
              <a:t>Assessment and metrics</a:t>
            </a:r>
            <a:endParaRPr b="0" sz="3000" strike="noStrike">
              <a:solidFill>
                <a:srgbClr val="AB1E23"/>
              </a:solidFill>
              <a:latin typeface="Arial"/>
              <a:ea typeface="Arial"/>
              <a:cs typeface="Arial"/>
              <a:sym typeface="Arial"/>
            </a:endParaRPr>
          </a:p>
        </p:txBody>
      </p:sp>
      <p:sp>
        <p:nvSpPr>
          <p:cNvPr id="217" name="Google Shape;217;g2e48a528fe3_0_98"/>
          <p:cNvSpPr txBox="1"/>
          <p:nvPr>
            <p:ph idx="1" type="body"/>
          </p:nvPr>
        </p:nvSpPr>
        <p:spPr>
          <a:xfrm>
            <a:off x="945000" y="1225200"/>
            <a:ext cx="7965000" cy="2693100"/>
          </a:xfrm>
          <a:prstGeom prst="rect">
            <a:avLst/>
          </a:prstGeom>
          <a:noFill/>
          <a:ln>
            <a:noFill/>
          </a:ln>
        </p:spPr>
        <p:txBody>
          <a:bodyPr anchorCtr="0" anchor="t" bIns="0" lIns="0" spcFirstLastPara="1" rIns="0" wrap="square" tIns="0">
            <a:normAutofit/>
          </a:bodyPr>
          <a:lstStyle/>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AD includes a broad spectrum of methodologies aimed at evaluating solutions derived from research.</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Studying the behavior carefully is crucial for understanding both its strengths and weaknesses.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Massive datasets and simulators.</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Automatic and massive testing.</a:t>
            </a:r>
            <a:endParaRPr sz="2400">
              <a:latin typeface="Calibri"/>
              <a:ea typeface="Calibri"/>
              <a:cs typeface="Calibri"/>
              <a:sym typeface="Calibri"/>
            </a:endParaRPr>
          </a:p>
          <a:p>
            <a:pPr indent="-381000" lvl="0" marL="457200" marR="0" rtl="0" algn="l">
              <a:lnSpc>
                <a:spcPct val="100000"/>
              </a:lnSpc>
              <a:spcBef>
                <a:spcPts val="0"/>
              </a:spcBef>
              <a:spcAft>
                <a:spcPts val="0"/>
              </a:spcAft>
              <a:buSzPts val="2400"/>
              <a:buFont typeface="Calibri"/>
              <a:buChar char="●"/>
            </a:pPr>
            <a:r>
              <a:rPr lang="en" sz="2400">
                <a:latin typeface="Calibri"/>
                <a:ea typeface="Calibri"/>
                <a:cs typeface="Calibri"/>
                <a:sym typeface="Calibri"/>
              </a:rPr>
              <a:t>Offline vs online.</a:t>
            </a:r>
            <a:endParaRPr sz="2400">
              <a:latin typeface="Calibri"/>
              <a:ea typeface="Calibri"/>
              <a:cs typeface="Calibri"/>
              <a:sym typeface="Calibri"/>
            </a:endParaRPr>
          </a:p>
        </p:txBody>
      </p:sp>
      <p:sp>
        <p:nvSpPr>
          <p:cNvPr id="218" name="Google Shape;218;g2e48a528fe3_0_98"/>
          <p:cNvSpPr txBox="1"/>
          <p:nvPr>
            <p:ph idx="12" type="sldNum"/>
          </p:nvPr>
        </p:nvSpPr>
        <p:spPr>
          <a:xfrm>
            <a:off x="-54000" y="135000"/>
            <a:ext cx="675000" cy="354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FFFFFF"/>
              </a:buClr>
              <a:buSzPts val="1800"/>
              <a:buFont typeface="Times New Roman"/>
              <a:buNone/>
            </a:pPr>
            <a:fld id="{00000000-1234-1234-1234-123412341234}" type="slidenum">
              <a:rPr lang="en" sz="1800" strike="noStrike">
                <a:solidFill>
                  <a:srgbClr val="FFFFFF"/>
                </a:solidFill>
              </a:rPr>
              <a:t>‹#›</a:t>
            </a:fld>
            <a:endParaRPr/>
          </a:p>
        </p:txBody>
      </p:sp>
      <p:sp>
        <p:nvSpPr>
          <p:cNvPr id="219" name="Google Shape;219;g2e48a528fe3_0_98"/>
          <p:cNvSpPr txBox="1"/>
          <p:nvPr>
            <p:ph idx="11" type="ftr"/>
          </p:nvPr>
        </p:nvSpPr>
        <p:spPr>
          <a:xfrm rot="-5400000">
            <a:off x="-1435650" y="2281140"/>
            <a:ext cx="3438300" cy="354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FFFF"/>
              </a:buClr>
              <a:buSzPts val="1500"/>
              <a:buFont typeface="Times New Roman"/>
              <a:buNone/>
            </a:pPr>
            <a:r>
              <a:rPr lang="en">
                <a:latin typeface="Arial"/>
                <a:ea typeface="Arial"/>
                <a:cs typeface="Arial"/>
                <a:sym typeface="Arial"/>
              </a:rPr>
              <a:t>Introduction</a:t>
            </a:r>
            <a:endParaRPr>
              <a:latin typeface="Arial"/>
              <a:ea typeface="Arial"/>
              <a:cs typeface="Arial"/>
              <a:sym typeface="Arial"/>
            </a:endParaRPr>
          </a:p>
        </p:txBody>
      </p:sp>
      <p:pic>
        <p:nvPicPr>
          <p:cNvPr id="220" name="Google Shape;220;g2e48a528fe3_0_98"/>
          <p:cNvPicPr preferRelativeResize="0"/>
          <p:nvPr/>
        </p:nvPicPr>
        <p:blipFill rotWithShape="1">
          <a:blip r:embed="rId3">
            <a:alphaModFix/>
          </a:blip>
          <a:srcRect b="0" l="0" r="0" t="0"/>
          <a:stretch/>
        </p:blipFill>
        <p:spPr>
          <a:xfrm>
            <a:off x="6217725" y="3705800"/>
            <a:ext cx="1263000" cy="1263000"/>
          </a:xfrm>
          <a:prstGeom prst="rect">
            <a:avLst/>
          </a:prstGeom>
          <a:noFill/>
          <a:ln>
            <a:noFill/>
          </a:ln>
        </p:spPr>
      </p:pic>
      <p:pic>
        <p:nvPicPr>
          <p:cNvPr id="221" name="Google Shape;221;g2e48a528fe3_0_98"/>
          <p:cNvPicPr preferRelativeResize="0"/>
          <p:nvPr/>
        </p:nvPicPr>
        <p:blipFill>
          <a:blip r:embed="rId4">
            <a:alphaModFix/>
          </a:blip>
          <a:stretch>
            <a:fillRect/>
          </a:stretch>
        </p:blipFill>
        <p:spPr>
          <a:xfrm>
            <a:off x="4386750" y="3747725"/>
            <a:ext cx="1263000" cy="1263000"/>
          </a:xfrm>
          <a:prstGeom prst="rect">
            <a:avLst/>
          </a:prstGeom>
          <a:noFill/>
          <a:ln>
            <a:noFill/>
          </a:ln>
        </p:spPr>
      </p:pic>
      <p:pic>
        <p:nvPicPr>
          <p:cNvPr id="222" name="Google Shape;222;g2e48a528fe3_0_98"/>
          <p:cNvPicPr preferRelativeResize="0"/>
          <p:nvPr/>
        </p:nvPicPr>
        <p:blipFill>
          <a:blip r:embed="rId5">
            <a:alphaModFix/>
          </a:blip>
          <a:stretch>
            <a:fillRect/>
          </a:stretch>
        </p:blipFill>
        <p:spPr>
          <a:xfrm>
            <a:off x="2555763" y="3705800"/>
            <a:ext cx="1263000" cy="1263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